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26"/>
  </p:notesMasterIdLst>
  <p:handoutMasterIdLst>
    <p:handoutMasterId r:id="rId27"/>
  </p:handoutMasterIdLst>
  <p:sldIdLst>
    <p:sldId id="257" r:id="rId2"/>
    <p:sldId id="259" r:id="rId3"/>
    <p:sldId id="284" r:id="rId4"/>
    <p:sldId id="285" r:id="rId5"/>
    <p:sldId id="283" r:id="rId6"/>
    <p:sldId id="286" r:id="rId7"/>
    <p:sldId id="289" r:id="rId8"/>
    <p:sldId id="288" r:id="rId9"/>
    <p:sldId id="287" r:id="rId10"/>
    <p:sldId id="290" r:id="rId11"/>
    <p:sldId id="258" r:id="rId12"/>
    <p:sldId id="291" r:id="rId13"/>
    <p:sldId id="294" r:id="rId14"/>
    <p:sldId id="292" r:id="rId15"/>
    <p:sldId id="293" r:id="rId16"/>
    <p:sldId id="295" r:id="rId17"/>
    <p:sldId id="296" r:id="rId18"/>
    <p:sldId id="302" r:id="rId19"/>
    <p:sldId id="298" r:id="rId20"/>
    <p:sldId id="299" r:id="rId21"/>
    <p:sldId id="300" r:id="rId22"/>
    <p:sldId id="303" r:id="rId23"/>
    <p:sldId id="297" r:id="rId24"/>
    <p:sldId id="301" r:id="rId25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903854495025032"/>
          <c:y val="0.12666989080632965"/>
          <c:w val="0.43962001940956069"/>
          <c:h val="0.87333010919367038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Sloupec1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2ED-45DA-A12A-E77C402324E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02ED-45DA-A12A-E77C402324E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02ED-45DA-A12A-E77C402324E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2ED-45DA-A12A-E77C402324EB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647388993415546"/>
                      <c:h val="0.2391478526688477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2ED-45DA-A12A-E77C402324EB}"/>
                </c:ext>
              </c:extLst>
            </c:dLbl>
            <c:dLbl>
              <c:idx val="1"/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590327351378323"/>
                      <c:h val="0.2251336724695165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02ED-45DA-A12A-E77C402324EB}"/>
                </c:ext>
              </c:extLst>
            </c:dLbl>
            <c:dLbl>
              <c:idx val="2"/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767190807005429"/>
                      <c:h val="0.1108078454867157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02ED-45DA-A12A-E77C402324EB}"/>
                </c:ext>
              </c:extLst>
            </c:dLbl>
            <c:dLbl>
              <c:idx val="3"/>
              <c:layout>
                <c:manualLayout>
                  <c:x val="0.14796072682856776"/>
                  <c:y val="-2.692418530922157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6413307589312266"/>
                      <c:h val="0.1108078454867157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2ED-45DA-A12A-E77C402324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List1!$A$2:$A$5</c:f>
              <c:strCache>
                <c:ptCount val="4"/>
                <c:pt idx="0">
                  <c:v>alzheimerova choroba</c:v>
                </c:pt>
                <c:pt idx="1">
                  <c:v>demence s Lewyho tělísky</c:v>
                </c:pt>
                <c:pt idx="2">
                  <c:v>vaskulární demence</c:v>
                </c:pt>
                <c:pt idx="3">
                  <c:v>sekundární demence</c:v>
                </c:pt>
              </c:strCache>
            </c:strRef>
          </c:cat>
          <c:val>
            <c:numRef>
              <c:f>List1!$B$2:$B$5</c:f>
              <c:numCache>
                <c:formatCode>0%</c:formatCode>
                <c:ptCount val="4"/>
                <c:pt idx="0">
                  <c:v>0.6</c:v>
                </c:pt>
                <c:pt idx="1">
                  <c:v>0.2</c:v>
                </c:pt>
                <c:pt idx="2">
                  <c:v>0.1</c:v>
                </c:pt>
                <c:pt idx="3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ED-45DA-A12A-E77C402324EB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45D6F9-D550-4A4A-9129-1B0523427BAB}" type="doc">
      <dgm:prSet loTypeId="urn:microsoft.com/office/officeart/2005/8/layout/bProcess2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40360B-3488-46BD-A31E-9CCC7EA19857}">
      <dgm:prSet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cs-CZ" b="1" dirty="0">
              <a:solidFill>
                <a:schemeClr val="tx1"/>
              </a:solidFill>
            </a:rPr>
            <a:t>V ČR VÍCE NEŽ 180 000 LIDÍ</a:t>
          </a:r>
          <a:endParaRPr lang="en-US" b="1" dirty="0">
            <a:solidFill>
              <a:schemeClr val="tx1"/>
            </a:solidFill>
          </a:endParaRPr>
        </a:p>
      </dgm:t>
    </dgm:pt>
    <dgm:pt modelId="{173EA735-44A5-44E0-9730-1522549BF2FD}" type="parTrans" cxnId="{02EFA7F0-5BA8-4C0B-87F5-3D36626A8B99}">
      <dgm:prSet/>
      <dgm:spPr/>
      <dgm:t>
        <a:bodyPr/>
        <a:lstStyle/>
        <a:p>
          <a:endParaRPr lang="en-US" sz="1400"/>
        </a:p>
      </dgm:t>
    </dgm:pt>
    <dgm:pt modelId="{18F7DD1F-0766-4640-B946-EF8D46F307CF}" type="sibTrans" cxnId="{02EFA7F0-5BA8-4C0B-87F5-3D36626A8B99}">
      <dgm:prSet/>
      <dgm:spPr/>
      <dgm:t>
        <a:bodyPr/>
        <a:lstStyle/>
        <a:p>
          <a:endParaRPr lang="en-US"/>
        </a:p>
      </dgm:t>
    </dgm:pt>
    <dgm:pt modelId="{3FC28DEE-FE36-47C5-AA91-EAE9BA2ABE43}">
      <dgm:prSet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cs-CZ" b="1" dirty="0">
              <a:solidFill>
                <a:schemeClr val="tx1"/>
              </a:solidFill>
            </a:rPr>
            <a:t>CELOSVĚTOVĚ PŘES 55 MILIONŮ LIDÍ</a:t>
          </a:r>
          <a:endParaRPr lang="en-US" b="1" dirty="0">
            <a:solidFill>
              <a:schemeClr val="tx1"/>
            </a:solidFill>
          </a:endParaRPr>
        </a:p>
      </dgm:t>
    </dgm:pt>
    <dgm:pt modelId="{A154EC91-83EF-4982-85AF-2B6F23B97FA4}" type="parTrans" cxnId="{6B79EAF1-E2EA-45B8-90B6-E86C83EA5B53}">
      <dgm:prSet/>
      <dgm:spPr/>
      <dgm:t>
        <a:bodyPr/>
        <a:lstStyle/>
        <a:p>
          <a:endParaRPr lang="en-US" sz="1400"/>
        </a:p>
      </dgm:t>
    </dgm:pt>
    <dgm:pt modelId="{A2D971F1-5FEF-4050-97CC-FCFD0EE3810C}" type="sibTrans" cxnId="{6B79EAF1-E2EA-45B8-90B6-E86C83EA5B53}">
      <dgm:prSet/>
      <dgm:spPr/>
      <dgm:t>
        <a:bodyPr/>
        <a:lstStyle/>
        <a:p>
          <a:endParaRPr lang="en-US"/>
        </a:p>
      </dgm:t>
    </dgm:pt>
    <dgm:pt modelId="{2BA6C7AA-94B8-406A-8726-36241FD67FFB}" type="pres">
      <dgm:prSet presAssocID="{A745D6F9-D550-4A4A-9129-1B0523427BAB}" presName="diagram" presStyleCnt="0">
        <dgm:presLayoutVars>
          <dgm:dir/>
          <dgm:resizeHandles/>
        </dgm:presLayoutVars>
      </dgm:prSet>
      <dgm:spPr/>
    </dgm:pt>
    <dgm:pt modelId="{BB51E350-3FAB-4C0B-954E-705C388ED33F}" type="pres">
      <dgm:prSet presAssocID="{1140360B-3488-46BD-A31E-9CCC7EA19857}" presName="firstNode" presStyleLbl="node1" presStyleIdx="0" presStyleCnt="2" custScaleX="109777" custScaleY="109608" custLinFactX="51496" custLinFactNeighborX="100000" custLinFactNeighborY="-514">
        <dgm:presLayoutVars>
          <dgm:bulletEnabled val="1"/>
        </dgm:presLayoutVars>
      </dgm:prSet>
      <dgm:spPr/>
    </dgm:pt>
    <dgm:pt modelId="{197C7DA3-0114-4BB2-B006-3C815FA93845}" type="pres">
      <dgm:prSet presAssocID="{18F7DD1F-0766-4640-B946-EF8D46F307CF}" presName="sibTrans" presStyleLbl="sibTrans2D1" presStyleIdx="0" presStyleCnt="1" custAng="10798292" custLinFactNeighborX="12698" custLinFactNeighborY="-117"/>
      <dgm:spPr/>
    </dgm:pt>
    <dgm:pt modelId="{1AA75383-92DE-44C1-86AC-3F74A7E0FCE8}" type="pres">
      <dgm:prSet presAssocID="{3FC28DEE-FE36-47C5-AA91-EAE9BA2ABE43}" presName="lastNode" presStyleLbl="node1" presStyleIdx="1" presStyleCnt="2" custScaleX="107930" custScaleY="107288" custLinFactX="-64837" custLinFactNeighborX="-100000" custLinFactNeighborY="-20">
        <dgm:presLayoutVars>
          <dgm:bulletEnabled val="1"/>
        </dgm:presLayoutVars>
      </dgm:prSet>
      <dgm:spPr/>
    </dgm:pt>
  </dgm:ptLst>
  <dgm:cxnLst>
    <dgm:cxn modelId="{C38D257B-DE3D-4747-951D-4A7BB10F878D}" type="presOf" srcId="{18F7DD1F-0766-4640-B946-EF8D46F307CF}" destId="{197C7DA3-0114-4BB2-B006-3C815FA93845}" srcOrd="0" destOrd="0" presId="urn:microsoft.com/office/officeart/2005/8/layout/bProcess2"/>
    <dgm:cxn modelId="{242B738C-868E-4F67-AB2D-67BDBCA86A61}" type="presOf" srcId="{3FC28DEE-FE36-47C5-AA91-EAE9BA2ABE43}" destId="{1AA75383-92DE-44C1-86AC-3F74A7E0FCE8}" srcOrd="0" destOrd="0" presId="urn:microsoft.com/office/officeart/2005/8/layout/bProcess2"/>
    <dgm:cxn modelId="{A2D69A8F-8C85-4B58-904E-7F9DCB2C02BF}" type="presOf" srcId="{A745D6F9-D550-4A4A-9129-1B0523427BAB}" destId="{2BA6C7AA-94B8-406A-8726-36241FD67FFB}" srcOrd="0" destOrd="0" presId="urn:microsoft.com/office/officeart/2005/8/layout/bProcess2"/>
    <dgm:cxn modelId="{9D0434A7-A746-416E-A138-F9ADA3FF4A0B}" type="presOf" srcId="{1140360B-3488-46BD-A31E-9CCC7EA19857}" destId="{BB51E350-3FAB-4C0B-954E-705C388ED33F}" srcOrd="0" destOrd="0" presId="urn:microsoft.com/office/officeart/2005/8/layout/bProcess2"/>
    <dgm:cxn modelId="{02EFA7F0-5BA8-4C0B-87F5-3D36626A8B99}" srcId="{A745D6F9-D550-4A4A-9129-1B0523427BAB}" destId="{1140360B-3488-46BD-A31E-9CCC7EA19857}" srcOrd="0" destOrd="0" parTransId="{173EA735-44A5-44E0-9730-1522549BF2FD}" sibTransId="{18F7DD1F-0766-4640-B946-EF8D46F307CF}"/>
    <dgm:cxn modelId="{6B79EAF1-E2EA-45B8-90B6-E86C83EA5B53}" srcId="{A745D6F9-D550-4A4A-9129-1B0523427BAB}" destId="{3FC28DEE-FE36-47C5-AA91-EAE9BA2ABE43}" srcOrd="1" destOrd="0" parTransId="{A154EC91-83EF-4982-85AF-2B6F23B97FA4}" sibTransId="{A2D971F1-5FEF-4050-97CC-FCFD0EE3810C}"/>
    <dgm:cxn modelId="{FFD635AA-9D58-4DCF-9D51-1DE1A3D4904E}" type="presParOf" srcId="{2BA6C7AA-94B8-406A-8726-36241FD67FFB}" destId="{BB51E350-3FAB-4C0B-954E-705C388ED33F}" srcOrd="0" destOrd="0" presId="urn:microsoft.com/office/officeart/2005/8/layout/bProcess2"/>
    <dgm:cxn modelId="{843CAD9F-1180-4764-B6DD-4B86730F073D}" type="presParOf" srcId="{2BA6C7AA-94B8-406A-8726-36241FD67FFB}" destId="{197C7DA3-0114-4BB2-B006-3C815FA93845}" srcOrd="1" destOrd="0" presId="urn:microsoft.com/office/officeart/2005/8/layout/bProcess2"/>
    <dgm:cxn modelId="{5828525F-A039-4D6B-9050-72022DFCCEDB}" type="presParOf" srcId="{2BA6C7AA-94B8-406A-8726-36241FD67FFB}" destId="{1AA75383-92DE-44C1-86AC-3F74A7E0FCE8}" srcOrd="2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795D25-0705-4F67-A94A-330B45030285}" type="doc">
      <dgm:prSet loTypeId="urn:microsoft.com/office/officeart/2005/8/layout/defaul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75BCA909-5514-4FDD-8CBE-E0248F0FAAAF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cs-CZ" sz="4000" b="1" dirty="0">
              <a:solidFill>
                <a:schemeClr val="tx1"/>
              </a:solidFill>
              <a:latin typeface="+mn-lt"/>
            </a:rPr>
            <a:t>paměť</a:t>
          </a:r>
        </a:p>
      </dgm:t>
    </dgm:pt>
    <dgm:pt modelId="{821758D6-250A-4BF9-9DAF-B7F670F197F6}" type="parTrans" cxnId="{4CD0E157-2CE7-418B-A3EF-759F8B101430}">
      <dgm:prSet/>
      <dgm:spPr/>
      <dgm:t>
        <a:bodyPr/>
        <a:lstStyle/>
        <a:p>
          <a:endParaRPr lang="cs-CZ" sz="4800" b="1">
            <a:solidFill>
              <a:schemeClr val="tx1"/>
            </a:solidFill>
            <a:latin typeface="+mn-lt"/>
          </a:endParaRPr>
        </a:p>
      </dgm:t>
    </dgm:pt>
    <dgm:pt modelId="{4A2D5FC6-CC5A-44A3-907E-BF021A910D6A}" type="sibTrans" cxnId="{4CD0E157-2CE7-418B-A3EF-759F8B101430}">
      <dgm:prSet/>
      <dgm:spPr/>
      <dgm:t>
        <a:bodyPr/>
        <a:lstStyle/>
        <a:p>
          <a:endParaRPr lang="cs-CZ" sz="3600" b="1">
            <a:solidFill>
              <a:schemeClr val="tx1"/>
            </a:solidFill>
            <a:latin typeface="+mn-lt"/>
          </a:endParaRPr>
        </a:p>
      </dgm:t>
    </dgm:pt>
    <dgm:pt modelId="{6D7E85E1-D2F2-4E3A-86F3-1EF6C8F1BA37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cs-CZ" sz="4000" b="1" dirty="0">
              <a:solidFill>
                <a:schemeClr val="tx1"/>
              </a:solidFill>
              <a:latin typeface="+mn-lt"/>
            </a:rPr>
            <a:t>učení</a:t>
          </a:r>
        </a:p>
      </dgm:t>
    </dgm:pt>
    <dgm:pt modelId="{D1F18AA2-FCF5-4BFE-A024-855B4B8975E6}" type="parTrans" cxnId="{0183BF59-D0C0-48DC-B24A-A5348EFF2448}">
      <dgm:prSet/>
      <dgm:spPr/>
      <dgm:t>
        <a:bodyPr/>
        <a:lstStyle/>
        <a:p>
          <a:endParaRPr lang="cs-CZ" sz="4800" b="1">
            <a:solidFill>
              <a:schemeClr val="tx1"/>
            </a:solidFill>
            <a:latin typeface="+mn-lt"/>
          </a:endParaRPr>
        </a:p>
      </dgm:t>
    </dgm:pt>
    <dgm:pt modelId="{084A9B5F-EC06-474C-B1B6-AEB95F44F535}" type="sibTrans" cxnId="{0183BF59-D0C0-48DC-B24A-A5348EFF2448}">
      <dgm:prSet/>
      <dgm:spPr/>
      <dgm:t>
        <a:bodyPr/>
        <a:lstStyle/>
        <a:p>
          <a:endParaRPr lang="cs-CZ" sz="3600" b="1">
            <a:solidFill>
              <a:schemeClr val="tx1"/>
            </a:solidFill>
            <a:latin typeface="+mn-lt"/>
          </a:endParaRPr>
        </a:p>
      </dgm:t>
    </dgm:pt>
    <dgm:pt modelId="{211B7ABF-DAD9-4998-B27C-0B5FCBAEE7ED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cs-CZ" sz="4000" b="1">
              <a:solidFill>
                <a:schemeClr val="tx1"/>
              </a:solidFill>
              <a:latin typeface="+mn-lt"/>
            </a:rPr>
            <a:t>porozumění</a:t>
          </a:r>
          <a:endParaRPr lang="cs-CZ" sz="4000" b="1" dirty="0">
            <a:solidFill>
              <a:schemeClr val="tx1"/>
            </a:solidFill>
            <a:latin typeface="+mn-lt"/>
          </a:endParaRPr>
        </a:p>
      </dgm:t>
    </dgm:pt>
    <dgm:pt modelId="{775A6B13-CC9A-4801-8737-6672DA4428F0}" type="parTrans" cxnId="{C62517F5-A4E6-42D1-A080-5DDC248E7DFA}">
      <dgm:prSet/>
      <dgm:spPr/>
      <dgm:t>
        <a:bodyPr/>
        <a:lstStyle/>
        <a:p>
          <a:endParaRPr lang="cs-CZ" sz="4800" b="1">
            <a:solidFill>
              <a:schemeClr val="tx1"/>
            </a:solidFill>
            <a:latin typeface="+mn-lt"/>
          </a:endParaRPr>
        </a:p>
      </dgm:t>
    </dgm:pt>
    <dgm:pt modelId="{985243CB-F319-473F-A647-23642741A77D}" type="sibTrans" cxnId="{C62517F5-A4E6-42D1-A080-5DDC248E7DFA}">
      <dgm:prSet/>
      <dgm:spPr/>
      <dgm:t>
        <a:bodyPr/>
        <a:lstStyle/>
        <a:p>
          <a:endParaRPr lang="cs-CZ" sz="3600" b="1">
            <a:solidFill>
              <a:schemeClr val="tx1"/>
            </a:solidFill>
            <a:latin typeface="+mn-lt"/>
          </a:endParaRPr>
        </a:p>
      </dgm:t>
    </dgm:pt>
    <dgm:pt modelId="{9B48EE24-A8CE-43B9-8336-55208C453896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cs-CZ" sz="4000" b="1">
              <a:solidFill>
                <a:schemeClr val="tx1"/>
              </a:solidFill>
              <a:latin typeface="+mn-lt"/>
            </a:rPr>
            <a:t>řeč</a:t>
          </a:r>
        </a:p>
      </dgm:t>
    </dgm:pt>
    <dgm:pt modelId="{65B3FBA7-923F-4925-9DE8-215F91403A9E}" type="parTrans" cxnId="{5158EEF6-42AA-4E0F-A295-864BA51E99D5}">
      <dgm:prSet/>
      <dgm:spPr/>
      <dgm:t>
        <a:bodyPr/>
        <a:lstStyle/>
        <a:p>
          <a:endParaRPr lang="cs-CZ" sz="4800" b="1">
            <a:solidFill>
              <a:schemeClr val="tx1"/>
            </a:solidFill>
            <a:latin typeface="+mn-lt"/>
          </a:endParaRPr>
        </a:p>
      </dgm:t>
    </dgm:pt>
    <dgm:pt modelId="{166FC0B6-7DB0-4122-BE2E-D792B5629969}" type="sibTrans" cxnId="{5158EEF6-42AA-4E0F-A295-864BA51E99D5}">
      <dgm:prSet/>
      <dgm:spPr/>
      <dgm:t>
        <a:bodyPr/>
        <a:lstStyle/>
        <a:p>
          <a:endParaRPr lang="cs-CZ" sz="3600" b="1">
            <a:solidFill>
              <a:schemeClr val="tx1"/>
            </a:solidFill>
            <a:latin typeface="+mn-lt"/>
          </a:endParaRPr>
        </a:p>
      </dgm:t>
    </dgm:pt>
    <dgm:pt modelId="{167413B4-A93F-43FE-B64E-F8BA445EF68E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cs-CZ" sz="4000" b="1" dirty="0">
              <a:solidFill>
                <a:schemeClr val="tx1"/>
              </a:solidFill>
              <a:latin typeface="+mn-lt"/>
            </a:rPr>
            <a:t>orientace</a:t>
          </a:r>
        </a:p>
      </dgm:t>
    </dgm:pt>
    <dgm:pt modelId="{FE64ADD3-D2BD-4A27-9685-515006806187}" type="parTrans" cxnId="{E483E0D5-F297-4E4A-80A2-345D27D397A0}">
      <dgm:prSet/>
      <dgm:spPr/>
      <dgm:t>
        <a:bodyPr/>
        <a:lstStyle/>
        <a:p>
          <a:endParaRPr lang="cs-CZ" sz="4800" b="1">
            <a:solidFill>
              <a:schemeClr val="tx1"/>
            </a:solidFill>
            <a:latin typeface="+mn-lt"/>
          </a:endParaRPr>
        </a:p>
      </dgm:t>
    </dgm:pt>
    <dgm:pt modelId="{DE0F86D1-C9A9-450E-8CF8-3C8CB3698A78}" type="sibTrans" cxnId="{E483E0D5-F297-4E4A-80A2-345D27D397A0}">
      <dgm:prSet/>
      <dgm:spPr/>
      <dgm:t>
        <a:bodyPr/>
        <a:lstStyle/>
        <a:p>
          <a:endParaRPr lang="cs-CZ" sz="3600" b="1">
            <a:solidFill>
              <a:schemeClr val="tx1"/>
            </a:solidFill>
            <a:latin typeface="+mn-lt"/>
          </a:endParaRPr>
        </a:p>
      </dgm:t>
    </dgm:pt>
    <dgm:pt modelId="{2674A764-F498-426C-9F61-25BCC05E58E9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cs-CZ" sz="4000" b="1">
              <a:solidFill>
                <a:schemeClr val="tx1"/>
              </a:solidFill>
              <a:latin typeface="+mn-lt"/>
            </a:rPr>
            <a:t>abstraktní myšlení</a:t>
          </a:r>
          <a:endParaRPr lang="cs-CZ" sz="4000" b="1" dirty="0">
            <a:solidFill>
              <a:schemeClr val="tx1"/>
            </a:solidFill>
            <a:latin typeface="+mn-lt"/>
          </a:endParaRPr>
        </a:p>
      </dgm:t>
    </dgm:pt>
    <dgm:pt modelId="{A4DA09FE-6574-4D23-A6FA-C4F3FE9D76E8}" type="parTrans" cxnId="{C2F9AC74-38A7-489C-A2C9-44CBF5FD9384}">
      <dgm:prSet/>
      <dgm:spPr/>
      <dgm:t>
        <a:bodyPr/>
        <a:lstStyle/>
        <a:p>
          <a:endParaRPr lang="cs-CZ" sz="4800" b="1">
            <a:solidFill>
              <a:schemeClr val="tx1"/>
            </a:solidFill>
            <a:latin typeface="+mn-lt"/>
          </a:endParaRPr>
        </a:p>
      </dgm:t>
    </dgm:pt>
    <dgm:pt modelId="{AE3D3E2D-C99C-48CF-A172-727BB6CA761F}" type="sibTrans" cxnId="{C2F9AC74-38A7-489C-A2C9-44CBF5FD9384}">
      <dgm:prSet/>
      <dgm:spPr/>
      <dgm:t>
        <a:bodyPr/>
        <a:lstStyle/>
        <a:p>
          <a:endParaRPr lang="cs-CZ" sz="3600" b="1">
            <a:solidFill>
              <a:schemeClr val="tx1"/>
            </a:solidFill>
            <a:latin typeface="+mn-lt"/>
          </a:endParaRPr>
        </a:p>
      </dgm:t>
    </dgm:pt>
    <dgm:pt modelId="{A076D570-FE9E-4D5D-A3CC-80B9E00BC28D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cs-CZ" sz="4000" b="1">
              <a:solidFill>
                <a:schemeClr val="tx1"/>
              </a:solidFill>
              <a:latin typeface="+mn-lt"/>
            </a:rPr>
            <a:t>sociální dovednosti</a:t>
          </a:r>
          <a:endParaRPr lang="cs-CZ" sz="4000" b="1" dirty="0">
            <a:solidFill>
              <a:schemeClr val="tx1"/>
            </a:solidFill>
            <a:latin typeface="+mn-lt"/>
          </a:endParaRPr>
        </a:p>
      </dgm:t>
    </dgm:pt>
    <dgm:pt modelId="{69B6FAE2-3751-4191-9E4D-D50C4DC0CBAD}" type="parTrans" cxnId="{E8EA6585-C62E-4015-939B-F5D2DFCEE025}">
      <dgm:prSet/>
      <dgm:spPr/>
      <dgm:t>
        <a:bodyPr/>
        <a:lstStyle/>
        <a:p>
          <a:endParaRPr lang="cs-CZ" sz="4800" b="1">
            <a:solidFill>
              <a:schemeClr val="tx1"/>
            </a:solidFill>
            <a:latin typeface="+mn-lt"/>
          </a:endParaRPr>
        </a:p>
      </dgm:t>
    </dgm:pt>
    <dgm:pt modelId="{62A1D5E1-D31E-47C3-B7AF-CAC5D26BBAF0}" type="sibTrans" cxnId="{E8EA6585-C62E-4015-939B-F5D2DFCEE025}">
      <dgm:prSet/>
      <dgm:spPr/>
      <dgm:t>
        <a:bodyPr/>
        <a:lstStyle/>
        <a:p>
          <a:endParaRPr lang="cs-CZ" sz="3600" b="1">
            <a:solidFill>
              <a:schemeClr val="tx1"/>
            </a:solidFill>
            <a:latin typeface="+mn-lt"/>
          </a:endParaRPr>
        </a:p>
      </dgm:t>
    </dgm:pt>
    <dgm:pt modelId="{D75D72E3-9AFA-446B-B24F-94BAAF5E6B1A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cs-CZ" sz="4000" b="1">
              <a:solidFill>
                <a:schemeClr val="tx1"/>
              </a:solidFill>
              <a:latin typeface="+mn-lt"/>
            </a:rPr>
            <a:t>emoční dovednosti</a:t>
          </a:r>
          <a:endParaRPr lang="cs-CZ" sz="4000" b="1" dirty="0">
            <a:solidFill>
              <a:schemeClr val="tx1"/>
            </a:solidFill>
            <a:latin typeface="+mn-lt"/>
          </a:endParaRPr>
        </a:p>
      </dgm:t>
    </dgm:pt>
    <dgm:pt modelId="{216C443A-3ADC-4C7D-B47C-74CE577846EE}" type="parTrans" cxnId="{D7637EA3-CCBB-441B-952F-7C43DC546E93}">
      <dgm:prSet/>
      <dgm:spPr/>
      <dgm:t>
        <a:bodyPr/>
        <a:lstStyle/>
        <a:p>
          <a:endParaRPr lang="cs-CZ" sz="4800" b="1">
            <a:solidFill>
              <a:schemeClr val="tx1"/>
            </a:solidFill>
            <a:latin typeface="+mn-lt"/>
          </a:endParaRPr>
        </a:p>
      </dgm:t>
    </dgm:pt>
    <dgm:pt modelId="{D50DD02F-0C7B-4564-AEA0-BFE932F0F9F1}" type="sibTrans" cxnId="{D7637EA3-CCBB-441B-952F-7C43DC546E93}">
      <dgm:prSet/>
      <dgm:spPr/>
      <dgm:t>
        <a:bodyPr/>
        <a:lstStyle/>
        <a:p>
          <a:endParaRPr lang="cs-CZ" sz="3600" b="1">
            <a:solidFill>
              <a:schemeClr val="tx1"/>
            </a:solidFill>
            <a:latin typeface="+mn-lt"/>
          </a:endParaRPr>
        </a:p>
      </dgm:t>
    </dgm:pt>
    <dgm:pt modelId="{288A557D-F428-4E1A-BD35-D11A3618CA1B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cs-CZ" sz="4000" b="1">
              <a:solidFill>
                <a:schemeClr val="tx1"/>
              </a:solidFill>
              <a:latin typeface="+mn-lt"/>
            </a:rPr>
            <a:t>motorika</a:t>
          </a:r>
        </a:p>
      </dgm:t>
    </dgm:pt>
    <dgm:pt modelId="{8A44534A-0B62-494C-9143-ADF9222B279A}" type="parTrans" cxnId="{52E9A6ED-D1E7-4A6B-BE24-45F6B4E12FC7}">
      <dgm:prSet/>
      <dgm:spPr/>
      <dgm:t>
        <a:bodyPr/>
        <a:lstStyle/>
        <a:p>
          <a:endParaRPr lang="cs-CZ" sz="4800" b="1">
            <a:solidFill>
              <a:schemeClr val="tx1"/>
            </a:solidFill>
            <a:latin typeface="+mn-lt"/>
          </a:endParaRPr>
        </a:p>
      </dgm:t>
    </dgm:pt>
    <dgm:pt modelId="{B3B9FEF6-1809-4A3F-8D66-A3753680525C}" type="sibTrans" cxnId="{52E9A6ED-D1E7-4A6B-BE24-45F6B4E12FC7}">
      <dgm:prSet/>
      <dgm:spPr/>
      <dgm:t>
        <a:bodyPr/>
        <a:lstStyle/>
        <a:p>
          <a:endParaRPr lang="cs-CZ" sz="3600" b="1">
            <a:solidFill>
              <a:schemeClr val="tx1"/>
            </a:solidFill>
            <a:latin typeface="+mn-lt"/>
          </a:endParaRPr>
        </a:p>
      </dgm:t>
    </dgm:pt>
    <dgm:pt modelId="{F7704B83-B81F-4CAF-98C5-F32C8A034715}" type="pres">
      <dgm:prSet presAssocID="{2D795D25-0705-4F67-A94A-330B45030285}" presName="diagram" presStyleCnt="0">
        <dgm:presLayoutVars>
          <dgm:dir/>
          <dgm:resizeHandles val="exact"/>
        </dgm:presLayoutVars>
      </dgm:prSet>
      <dgm:spPr/>
    </dgm:pt>
    <dgm:pt modelId="{960480C5-EE8F-4596-99E2-CB7D64D7C88A}" type="pres">
      <dgm:prSet presAssocID="{75BCA909-5514-4FDD-8CBE-E0248F0FAAAF}" presName="node" presStyleLbl="node1" presStyleIdx="0" presStyleCnt="9" custScaleX="143244">
        <dgm:presLayoutVars>
          <dgm:bulletEnabled val="1"/>
        </dgm:presLayoutVars>
      </dgm:prSet>
      <dgm:spPr/>
    </dgm:pt>
    <dgm:pt modelId="{1A92FA86-3EA6-4C4D-918F-5952FEAD4A59}" type="pres">
      <dgm:prSet presAssocID="{4A2D5FC6-CC5A-44A3-907E-BF021A910D6A}" presName="sibTrans" presStyleCnt="0"/>
      <dgm:spPr/>
    </dgm:pt>
    <dgm:pt modelId="{B5722921-FCC4-4E55-9DB9-6A858EC5B4BD}" type="pres">
      <dgm:prSet presAssocID="{6D7E85E1-D2F2-4E3A-86F3-1EF6C8F1BA37}" presName="node" presStyleLbl="node1" presStyleIdx="1" presStyleCnt="9">
        <dgm:presLayoutVars>
          <dgm:bulletEnabled val="1"/>
        </dgm:presLayoutVars>
      </dgm:prSet>
      <dgm:spPr/>
    </dgm:pt>
    <dgm:pt modelId="{22A29CE8-658D-4DBF-A00A-EE64D3BB4D35}" type="pres">
      <dgm:prSet presAssocID="{084A9B5F-EC06-474C-B1B6-AEB95F44F535}" presName="sibTrans" presStyleCnt="0"/>
      <dgm:spPr/>
    </dgm:pt>
    <dgm:pt modelId="{225ACDEB-B446-4921-939F-F189EF680988}" type="pres">
      <dgm:prSet presAssocID="{211B7ABF-DAD9-4998-B27C-0B5FCBAEE7ED}" presName="node" presStyleLbl="node1" presStyleIdx="2" presStyleCnt="9" custScaleX="141953">
        <dgm:presLayoutVars>
          <dgm:bulletEnabled val="1"/>
        </dgm:presLayoutVars>
      </dgm:prSet>
      <dgm:spPr/>
    </dgm:pt>
    <dgm:pt modelId="{96969098-C9F1-43C8-BCDA-32254B8FA32D}" type="pres">
      <dgm:prSet presAssocID="{985243CB-F319-473F-A647-23642741A77D}" presName="sibTrans" presStyleCnt="0"/>
      <dgm:spPr/>
    </dgm:pt>
    <dgm:pt modelId="{E80B46E6-A546-44C0-AE27-54D328221C6C}" type="pres">
      <dgm:prSet presAssocID="{9B48EE24-A8CE-43B9-8336-55208C453896}" presName="node" presStyleLbl="node1" presStyleIdx="3" presStyleCnt="9">
        <dgm:presLayoutVars>
          <dgm:bulletEnabled val="1"/>
        </dgm:presLayoutVars>
      </dgm:prSet>
      <dgm:spPr/>
    </dgm:pt>
    <dgm:pt modelId="{42C15A62-144A-4296-B231-63BAD83DEDC3}" type="pres">
      <dgm:prSet presAssocID="{166FC0B6-7DB0-4122-BE2E-D792B5629969}" presName="sibTrans" presStyleCnt="0"/>
      <dgm:spPr/>
    </dgm:pt>
    <dgm:pt modelId="{485D738A-6FE4-4E6A-83E7-0B3D4A1E441C}" type="pres">
      <dgm:prSet presAssocID="{167413B4-A93F-43FE-B64E-F8BA445EF68E}" presName="node" presStyleLbl="node1" presStyleIdx="4" presStyleCnt="9" custScaleX="107702">
        <dgm:presLayoutVars>
          <dgm:bulletEnabled val="1"/>
        </dgm:presLayoutVars>
      </dgm:prSet>
      <dgm:spPr/>
    </dgm:pt>
    <dgm:pt modelId="{FFCEB124-11B3-4072-9EB2-21790A043D0D}" type="pres">
      <dgm:prSet presAssocID="{DE0F86D1-C9A9-450E-8CF8-3C8CB3698A78}" presName="sibTrans" presStyleCnt="0"/>
      <dgm:spPr/>
    </dgm:pt>
    <dgm:pt modelId="{F1278C28-04AE-4F44-9B7A-A43DDFB46485}" type="pres">
      <dgm:prSet presAssocID="{2674A764-F498-426C-9F61-25BCC05E58E9}" presName="node" presStyleLbl="node1" presStyleIdx="5" presStyleCnt="9" custScaleX="128361">
        <dgm:presLayoutVars>
          <dgm:bulletEnabled val="1"/>
        </dgm:presLayoutVars>
      </dgm:prSet>
      <dgm:spPr/>
    </dgm:pt>
    <dgm:pt modelId="{CBB01031-3BB6-4F39-994D-F31AD7626456}" type="pres">
      <dgm:prSet presAssocID="{AE3D3E2D-C99C-48CF-A172-727BB6CA761F}" presName="sibTrans" presStyleCnt="0"/>
      <dgm:spPr/>
    </dgm:pt>
    <dgm:pt modelId="{5ADC806D-E719-4088-975F-9249485A47E5}" type="pres">
      <dgm:prSet presAssocID="{A076D570-FE9E-4D5D-A3CC-80B9E00BC28D}" presName="node" presStyleLbl="node1" presStyleIdx="6" presStyleCnt="9" custScaleX="129435">
        <dgm:presLayoutVars>
          <dgm:bulletEnabled val="1"/>
        </dgm:presLayoutVars>
      </dgm:prSet>
      <dgm:spPr/>
    </dgm:pt>
    <dgm:pt modelId="{E55C3690-EE9E-4D75-BC79-3F3FA4861AE2}" type="pres">
      <dgm:prSet presAssocID="{62A1D5E1-D31E-47C3-B7AF-CAC5D26BBAF0}" presName="sibTrans" presStyleCnt="0"/>
      <dgm:spPr/>
    </dgm:pt>
    <dgm:pt modelId="{D22B1483-5B45-4CBC-AD5B-4CCFAC347A51}" type="pres">
      <dgm:prSet presAssocID="{D75D72E3-9AFA-446B-B24F-94BAAF5E6B1A}" presName="node" presStyleLbl="node1" presStyleIdx="7" presStyleCnt="9" custScaleX="128728">
        <dgm:presLayoutVars>
          <dgm:bulletEnabled val="1"/>
        </dgm:presLayoutVars>
      </dgm:prSet>
      <dgm:spPr/>
    </dgm:pt>
    <dgm:pt modelId="{D366347E-1272-428D-AD58-31A7CD1C7BBD}" type="pres">
      <dgm:prSet presAssocID="{D50DD02F-0C7B-4564-AEA0-BFE932F0F9F1}" presName="sibTrans" presStyleCnt="0"/>
      <dgm:spPr/>
    </dgm:pt>
    <dgm:pt modelId="{200B1A82-D842-4CB2-966F-C29684D9D60D}" type="pres">
      <dgm:prSet presAssocID="{288A557D-F428-4E1A-BD35-D11A3618CA1B}" presName="node" presStyleLbl="node1" presStyleIdx="8" presStyleCnt="9">
        <dgm:presLayoutVars>
          <dgm:bulletEnabled val="1"/>
        </dgm:presLayoutVars>
      </dgm:prSet>
      <dgm:spPr/>
    </dgm:pt>
  </dgm:ptLst>
  <dgm:cxnLst>
    <dgm:cxn modelId="{ABF11102-BDCB-4CFF-B33D-B99E054DC23B}" type="presOf" srcId="{211B7ABF-DAD9-4998-B27C-0B5FCBAEE7ED}" destId="{225ACDEB-B446-4921-939F-F189EF680988}" srcOrd="0" destOrd="0" presId="urn:microsoft.com/office/officeart/2005/8/layout/default"/>
    <dgm:cxn modelId="{D9C1D610-F0EB-4E26-9537-C5308FE8DC5E}" type="presOf" srcId="{288A557D-F428-4E1A-BD35-D11A3618CA1B}" destId="{200B1A82-D842-4CB2-966F-C29684D9D60D}" srcOrd="0" destOrd="0" presId="urn:microsoft.com/office/officeart/2005/8/layout/default"/>
    <dgm:cxn modelId="{5443C726-A431-4D79-AF1E-15149E42DF00}" type="presOf" srcId="{A076D570-FE9E-4D5D-A3CC-80B9E00BC28D}" destId="{5ADC806D-E719-4088-975F-9249485A47E5}" srcOrd="0" destOrd="0" presId="urn:microsoft.com/office/officeart/2005/8/layout/default"/>
    <dgm:cxn modelId="{2D71946A-4414-45AF-90D9-EF0FD99EC44F}" type="presOf" srcId="{2674A764-F498-426C-9F61-25BCC05E58E9}" destId="{F1278C28-04AE-4F44-9B7A-A43DDFB46485}" srcOrd="0" destOrd="0" presId="urn:microsoft.com/office/officeart/2005/8/layout/default"/>
    <dgm:cxn modelId="{C2F9AC74-38A7-489C-A2C9-44CBF5FD9384}" srcId="{2D795D25-0705-4F67-A94A-330B45030285}" destId="{2674A764-F498-426C-9F61-25BCC05E58E9}" srcOrd="5" destOrd="0" parTransId="{A4DA09FE-6574-4D23-A6FA-C4F3FE9D76E8}" sibTransId="{AE3D3E2D-C99C-48CF-A172-727BB6CA761F}"/>
    <dgm:cxn modelId="{E3FA4156-7CE4-4116-8885-D181DD0E9C1A}" type="presOf" srcId="{167413B4-A93F-43FE-B64E-F8BA445EF68E}" destId="{485D738A-6FE4-4E6A-83E7-0B3D4A1E441C}" srcOrd="0" destOrd="0" presId="urn:microsoft.com/office/officeart/2005/8/layout/default"/>
    <dgm:cxn modelId="{4CD0E157-2CE7-418B-A3EF-759F8B101430}" srcId="{2D795D25-0705-4F67-A94A-330B45030285}" destId="{75BCA909-5514-4FDD-8CBE-E0248F0FAAAF}" srcOrd="0" destOrd="0" parTransId="{821758D6-250A-4BF9-9DAF-B7F670F197F6}" sibTransId="{4A2D5FC6-CC5A-44A3-907E-BF021A910D6A}"/>
    <dgm:cxn modelId="{0183BF59-D0C0-48DC-B24A-A5348EFF2448}" srcId="{2D795D25-0705-4F67-A94A-330B45030285}" destId="{6D7E85E1-D2F2-4E3A-86F3-1EF6C8F1BA37}" srcOrd="1" destOrd="0" parTransId="{D1F18AA2-FCF5-4BFE-A024-855B4B8975E6}" sibTransId="{084A9B5F-EC06-474C-B1B6-AEB95F44F535}"/>
    <dgm:cxn modelId="{9BD8C059-F0FF-4ED3-BD9D-20828A44B57C}" type="presOf" srcId="{2D795D25-0705-4F67-A94A-330B45030285}" destId="{F7704B83-B81F-4CAF-98C5-F32C8A034715}" srcOrd="0" destOrd="0" presId="urn:microsoft.com/office/officeart/2005/8/layout/default"/>
    <dgm:cxn modelId="{E8EA6585-C62E-4015-939B-F5D2DFCEE025}" srcId="{2D795D25-0705-4F67-A94A-330B45030285}" destId="{A076D570-FE9E-4D5D-A3CC-80B9E00BC28D}" srcOrd="6" destOrd="0" parTransId="{69B6FAE2-3751-4191-9E4D-D50C4DC0CBAD}" sibTransId="{62A1D5E1-D31E-47C3-B7AF-CAC5D26BBAF0}"/>
    <dgm:cxn modelId="{F13FD095-D7EE-41AE-A524-512CF76EDD69}" type="presOf" srcId="{D75D72E3-9AFA-446B-B24F-94BAAF5E6B1A}" destId="{D22B1483-5B45-4CBC-AD5B-4CCFAC347A51}" srcOrd="0" destOrd="0" presId="urn:microsoft.com/office/officeart/2005/8/layout/default"/>
    <dgm:cxn modelId="{C8204C9C-EFBB-44AF-BF14-D74A20B993CE}" type="presOf" srcId="{75BCA909-5514-4FDD-8CBE-E0248F0FAAAF}" destId="{960480C5-EE8F-4596-99E2-CB7D64D7C88A}" srcOrd="0" destOrd="0" presId="urn:microsoft.com/office/officeart/2005/8/layout/default"/>
    <dgm:cxn modelId="{0DF5B7A1-D984-48E2-B5EA-D589C8D749D9}" type="presOf" srcId="{9B48EE24-A8CE-43B9-8336-55208C453896}" destId="{E80B46E6-A546-44C0-AE27-54D328221C6C}" srcOrd="0" destOrd="0" presId="urn:microsoft.com/office/officeart/2005/8/layout/default"/>
    <dgm:cxn modelId="{D7637EA3-CCBB-441B-952F-7C43DC546E93}" srcId="{2D795D25-0705-4F67-A94A-330B45030285}" destId="{D75D72E3-9AFA-446B-B24F-94BAAF5E6B1A}" srcOrd="7" destOrd="0" parTransId="{216C443A-3ADC-4C7D-B47C-74CE577846EE}" sibTransId="{D50DD02F-0C7B-4564-AEA0-BFE932F0F9F1}"/>
    <dgm:cxn modelId="{20344CD2-557B-48DE-9EE7-2706926D36CC}" type="presOf" srcId="{6D7E85E1-D2F2-4E3A-86F3-1EF6C8F1BA37}" destId="{B5722921-FCC4-4E55-9DB9-6A858EC5B4BD}" srcOrd="0" destOrd="0" presId="urn:microsoft.com/office/officeart/2005/8/layout/default"/>
    <dgm:cxn modelId="{E483E0D5-F297-4E4A-80A2-345D27D397A0}" srcId="{2D795D25-0705-4F67-A94A-330B45030285}" destId="{167413B4-A93F-43FE-B64E-F8BA445EF68E}" srcOrd="4" destOrd="0" parTransId="{FE64ADD3-D2BD-4A27-9685-515006806187}" sibTransId="{DE0F86D1-C9A9-450E-8CF8-3C8CB3698A78}"/>
    <dgm:cxn modelId="{52E9A6ED-D1E7-4A6B-BE24-45F6B4E12FC7}" srcId="{2D795D25-0705-4F67-A94A-330B45030285}" destId="{288A557D-F428-4E1A-BD35-D11A3618CA1B}" srcOrd="8" destOrd="0" parTransId="{8A44534A-0B62-494C-9143-ADF9222B279A}" sibTransId="{B3B9FEF6-1809-4A3F-8D66-A3753680525C}"/>
    <dgm:cxn modelId="{C62517F5-A4E6-42D1-A080-5DDC248E7DFA}" srcId="{2D795D25-0705-4F67-A94A-330B45030285}" destId="{211B7ABF-DAD9-4998-B27C-0B5FCBAEE7ED}" srcOrd="2" destOrd="0" parTransId="{775A6B13-CC9A-4801-8737-6672DA4428F0}" sibTransId="{985243CB-F319-473F-A647-23642741A77D}"/>
    <dgm:cxn modelId="{5158EEF6-42AA-4E0F-A295-864BA51E99D5}" srcId="{2D795D25-0705-4F67-A94A-330B45030285}" destId="{9B48EE24-A8CE-43B9-8336-55208C453896}" srcOrd="3" destOrd="0" parTransId="{65B3FBA7-923F-4925-9DE8-215F91403A9E}" sibTransId="{166FC0B6-7DB0-4122-BE2E-D792B5629969}"/>
    <dgm:cxn modelId="{7BF05EE9-C793-402D-A1B7-3876B7994737}" type="presParOf" srcId="{F7704B83-B81F-4CAF-98C5-F32C8A034715}" destId="{960480C5-EE8F-4596-99E2-CB7D64D7C88A}" srcOrd="0" destOrd="0" presId="urn:microsoft.com/office/officeart/2005/8/layout/default"/>
    <dgm:cxn modelId="{9975B72D-95C2-4563-A1CA-548C331F47D1}" type="presParOf" srcId="{F7704B83-B81F-4CAF-98C5-F32C8A034715}" destId="{1A92FA86-3EA6-4C4D-918F-5952FEAD4A59}" srcOrd="1" destOrd="0" presId="urn:microsoft.com/office/officeart/2005/8/layout/default"/>
    <dgm:cxn modelId="{E4061D0D-E2F7-4CE0-BD87-80C8F137BC4B}" type="presParOf" srcId="{F7704B83-B81F-4CAF-98C5-F32C8A034715}" destId="{B5722921-FCC4-4E55-9DB9-6A858EC5B4BD}" srcOrd="2" destOrd="0" presId="urn:microsoft.com/office/officeart/2005/8/layout/default"/>
    <dgm:cxn modelId="{9DE15304-5D80-4000-B5F8-578C0884955B}" type="presParOf" srcId="{F7704B83-B81F-4CAF-98C5-F32C8A034715}" destId="{22A29CE8-658D-4DBF-A00A-EE64D3BB4D35}" srcOrd="3" destOrd="0" presId="urn:microsoft.com/office/officeart/2005/8/layout/default"/>
    <dgm:cxn modelId="{2EAA4B8C-6FCF-405D-AEAC-E420D623374A}" type="presParOf" srcId="{F7704B83-B81F-4CAF-98C5-F32C8A034715}" destId="{225ACDEB-B446-4921-939F-F189EF680988}" srcOrd="4" destOrd="0" presId="urn:microsoft.com/office/officeart/2005/8/layout/default"/>
    <dgm:cxn modelId="{E1660B11-850B-43B3-AE76-2F91F52D7B9E}" type="presParOf" srcId="{F7704B83-B81F-4CAF-98C5-F32C8A034715}" destId="{96969098-C9F1-43C8-BCDA-32254B8FA32D}" srcOrd="5" destOrd="0" presId="urn:microsoft.com/office/officeart/2005/8/layout/default"/>
    <dgm:cxn modelId="{F3E7A8C5-ABE0-4D08-B2F0-0DCB5C49F4CA}" type="presParOf" srcId="{F7704B83-B81F-4CAF-98C5-F32C8A034715}" destId="{E80B46E6-A546-44C0-AE27-54D328221C6C}" srcOrd="6" destOrd="0" presId="urn:microsoft.com/office/officeart/2005/8/layout/default"/>
    <dgm:cxn modelId="{B076808F-803E-4BDB-B632-9400F339D95E}" type="presParOf" srcId="{F7704B83-B81F-4CAF-98C5-F32C8A034715}" destId="{42C15A62-144A-4296-B231-63BAD83DEDC3}" srcOrd="7" destOrd="0" presId="urn:microsoft.com/office/officeart/2005/8/layout/default"/>
    <dgm:cxn modelId="{9340FEA7-C810-44ED-9FC7-F8D8FDDD2E98}" type="presParOf" srcId="{F7704B83-B81F-4CAF-98C5-F32C8A034715}" destId="{485D738A-6FE4-4E6A-83E7-0B3D4A1E441C}" srcOrd="8" destOrd="0" presId="urn:microsoft.com/office/officeart/2005/8/layout/default"/>
    <dgm:cxn modelId="{539D411F-7801-455D-B6AE-36AEA3C5F494}" type="presParOf" srcId="{F7704B83-B81F-4CAF-98C5-F32C8A034715}" destId="{FFCEB124-11B3-4072-9EB2-21790A043D0D}" srcOrd="9" destOrd="0" presId="urn:microsoft.com/office/officeart/2005/8/layout/default"/>
    <dgm:cxn modelId="{49CE0932-4370-4425-B9CD-623C8AA41539}" type="presParOf" srcId="{F7704B83-B81F-4CAF-98C5-F32C8A034715}" destId="{F1278C28-04AE-4F44-9B7A-A43DDFB46485}" srcOrd="10" destOrd="0" presId="urn:microsoft.com/office/officeart/2005/8/layout/default"/>
    <dgm:cxn modelId="{09B2A63F-2991-46CF-AB4A-2126068B638B}" type="presParOf" srcId="{F7704B83-B81F-4CAF-98C5-F32C8A034715}" destId="{CBB01031-3BB6-4F39-994D-F31AD7626456}" srcOrd="11" destOrd="0" presId="urn:microsoft.com/office/officeart/2005/8/layout/default"/>
    <dgm:cxn modelId="{FFB3F58B-DC19-47E7-9747-299C87BC09BD}" type="presParOf" srcId="{F7704B83-B81F-4CAF-98C5-F32C8A034715}" destId="{5ADC806D-E719-4088-975F-9249485A47E5}" srcOrd="12" destOrd="0" presId="urn:microsoft.com/office/officeart/2005/8/layout/default"/>
    <dgm:cxn modelId="{9916843C-FA44-461F-A4DC-1FFC398A1A39}" type="presParOf" srcId="{F7704B83-B81F-4CAF-98C5-F32C8A034715}" destId="{E55C3690-EE9E-4D75-BC79-3F3FA4861AE2}" srcOrd="13" destOrd="0" presId="urn:microsoft.com/office/officeart/2005/8/layout/default"/>
    <dgm:cxn modelId="{11C26D7B-78DD-445D-9608-9652A348C48A}" type="presParOf" srcId="{F7704B83-B81F-4CAF-98C5-F32C8A034715}" destId="{D22B1483-5B45-4CBC-AD5B-4CCFAC347A51}" srcOrd="14" destOrd="0" presId="urn:microsoft.com/office/officeart/2005/8/layout/default"/>
    <dgm:cxn modelId="{F53B61F5-52FA-41D9-BE2C-47AC46FF8BED}" type="presParOf" srcId="{F7704B83-B81F-4CAF-98C5-F32C8A034715}" destId="{D366347E-1272-428D-AD58-31A7CD1C7BBD}" srcOrd="15" destOrd="0" presId="urn:microsoft.com/office/officeart/2005/8/layout/default"/>
    <dgm:cxn modelId="{A341129C-E0FC-4910-8104-D2537DC41AA9}" type="presParOf" srcId="{F7704B83-B81F-4CAF-98C5-F32C8A034715}" destId="{200B1A82-D842-4CB2-966F-C29684D9D60D}" srcOrd="16" destOrd="0" presId="urn:microsoft.com/office/officeart/2005/8/layout/defaul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51E350-3FAB-4C0B-954E-705C388ED33F}">
      <dsp:nvSpPr>
        <dsp:cNvPr id="0" name=""/>
        <dsp:cNvSpPr/>
      </dsp:nvSpPr>
      <dsp:spPr>
        <a:xfrm>
          <a:off x="6420336" y="94088"/>
          <a:ext cx="4652219" cy="4645057"/>
        </a:xfrm>
        <a:prstGeom prst="ellipse">
          <a:avLst/>
        </a:prstGeom>
        <a:noFill/>
        <a:ln>
          <a:solidFill>
            <a:schemeClr val="tx1"/>
          </a:solidFill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1" kern="1200" dirty="0">
              <a:solidFill>
                <a:schemeClr val="tx1"/>
              </a:solidFill>
            </a:rPr>
            <a:t>V ČR VÍCE NEŽ 180 000 LIDÍ</a:t>
          </a:r>
          <a:endParaRPr lang="en-US" sz="4000" b="1" kern="1200" dirty="0">
            <a:solidFill>
              <a:schemeClr val="tx1"/>
            </a:solidFill>
          </a:endParaRPr>
        </a:p>
      </dsp:txBody>
      <dsp:txXfrm>
        <a:off x="7101638" y="774341"/>
        <a:ext cx="3289615" cy="3284551"/>
      </dsp:txXfrm>
    </dsp:sp>
    <dsp:sp modelId="{197C7DA3-0114-4BB2-B006-3C815FA93845}">
      <dsp:nvSpPr>
        <dsp:cNvPr id="0" name=""/>
        <dsp:cNvSpPr/>
      </dsp:nvSpPr>
      <dsp:spPr>
        <a:xfrm rot="5360989">
          <a:off x="4852099" y="1961047"/>
          <a:ext cx="1483258" cy="978789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AA75383-92DE-44C1-86AC-3F74A7E0FCE8}">
      <dsp:nvSpPr>
        <dsp:cNvPr id="0" name=""/>
        <dsp:cNvSpPr/>
      </dsp:nvSpPr>
      <dsp:spPr>
        <a:xfrm>
          <a:off x="0" y="213342"/>
          <a:ext cx="4573946" cy="4546739"/>
        </a:xfrm>
        <a:prstGeom prst="ellipse">
          <a:avLst/>
        </a:prstGeom>
        <a:noFill/>
        <a:ln>
          <a:solidFill>
            <a:schemeClr val="tx1"/>
          </a:solidFill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1" kern="1200" dirty="0">
              <a:solidFill>
                <a:schemeClr val="tx1"/>
              </a:solidFill>
            </a:rPr>
            <a:t>CELOSVĚTOVĚ PŘES 55 MILIONŮ LIDÍ</a:t>
          </a:r>
          <a:endParaRPr lang="en-US" sz="4000" b="1" kern="1200" dirty="0">
            <a:solidFill>
              <a:schemeClr val="tx1"/>
            </a:solidFill>
          </a:endParaRPr>
        </a:p>
      </dsp:txBody>
      <dsp:txXfrm>
        <a:off x="669839" y="879197"/>
        <a:ext cx="3234268" cy="32150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0480C5-EE8F-4596-99E2-CB7D64D7C88A}">
      <dsp:nvSpPr>
        <dsp:cNvPr id="0" name=""/>
        <dsp:cNvSpPr/>
      </dsp:nvSpPr>
      <dsp:spPr>
        <a:xfrm>
          <a:off x="980557" y="262"/>
          <a:ext cx="3337515" cy="1397970"/>
        </a:xfrm>
        <a:prstGeom prst="rect">
          <a:avLst/>
        </a:prstGeom>
        <a:noFill/>
        <a:ln w="22225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1" kern="1200" dirty="0">
              <a:solidFill>
                <a:schemeClr val="tx1"/>
              </a:solidFill>
              <a:latin typeface="+mn-lt"/>
            </a:rPr>
            <a:t>paměť</a:t>
          </a:r>
        </a:p>
      </dsp:txBody>
      <dsp:txXfrm>
        <a:off x="980557" y="262"/>
        <a:ext cx="3337515" cy="1397970"/>
      </dsp:txXfrm>
    </dsp:sp>
    <dsp:sp modelId="{B5722921-FCC4-4E55-9DB9-6A858EC5B4BD}">
      <dsp:nvSpPr>
        <dsp:cNvPr id="0" name=""/>
        <dsp:cNvSpPr/>
      </dsp:nvSpPr>
      <dsp:spPr>
        <a:xfrm>
          <a:off x="4551068" y="262"/>
          <a:ext cx="2329951" cy="1397970"/>
        </a:xfrm>
        <a:prstGeom prst="rect">
          <a:avLst/>
        </a:prstGeom>
        <a:noFill/>
        <a:ln w="22225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1" kern="1200" dirty="0">
              <a:solidFill>
                <a:schemeClr val="tx1"/>
              </a:solidFill>
              <a:latin typeface="+mn-lt"/>
            </a:rPr>
            <a:t>učení</a:t>
          </a:r>
        </a:p>
      </dsp:txBody>
      <dsp:txXfrm>
        <a:off x="4551068" y="262"/>
        <a:ext cx="2329951" cy="1397970"/>
      </dsp:txXfrm>
    </dsp:sp>
    <dsp:sp modelId="{225ACDEB-B446-4921-939F-F189EF680988}">
      <dsp:nvSpPr>
        <dsp:cNvPr id="0" name=""/>
        <dsp:cNvSpPr/>
      </dsp:nvSpPr>
      <dsp:spPr>
        <a:xfrm>
          <a:off x="7114014" y="262"/>
          <a:ext cx="3307435" cy="1397970"/>
        </a:xfrm>
        <a:prstGeom prst="rect">
          <a:avLst/>
        </a:prstGeom>
        <a:noFill/>
        <a:ln w="22225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1" kern="1200">
              <a:solidFill>
                <a:schemeClr val="tx1"/>
              </a:solidFill>
              <a:latin typeface="+mn-lt"/>
            </a:rPr>
            <a:t>porozumění</a:t>
          </a:r>
          <a:endParaRPr lang="cs-CZ" sz="4000" b="1" kern="1200" dirty="0">
            <a:solidFill>
              <a:schemeClr val="tx1"/>
            </a:solidFill>
            <a:latin typeface="+mn-lt"/>
          </a:endParaRPr>
        </a:p>
      </dsp:txBody>
      <dsp:txXfrm>
        <a:off x="7114014" y="262"/>
        <a:ext cx="3307435" cy="1397970"/>
      </dsp:txXfrm>
    </dsp:sp>
    <dsp:sp modelId="{E80B46E6-A546-44C0-AE27-54D328221C6C}">
      <dsp:nvSpPr>
        <dsp:cNvPr id="0" name=""/>
        <dsp:cNvSpPr/>
      </dsp:nvSpPr>
      <dsp:spPr>
        <a:xfrm>
          <a:off x="1552956" y="1631228"/>
          <a:ext cx="2329951" cy="1397970"/>
        </a:xfrm>
        <a:prstGeom prst="rect">
          <a:avLst/>
        </a:prstGeom>
        <a:noFill/>
        <a:ln w="22225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1" kern="1200">
              <a:solidFill>
                <a:schemeClr val="tx1"/>
              </a:solidFill>
              <a:latin typeface="+mn-lt"/>
            </a:rPr>
            <a:t>řeč</a:t>
          </a:r>
        </a:p>
      </dsp:txBody>
      <dsp:txXfrm>
        <a:off x="1552956" y="1631228"/>
        <a:ext cx="2329951" cy="1397970"/>
      </dsp:txXfrm>
    </dsp:sp>
    <dsp:sp modelId="{485D738A-6FE4-4E6A-83E7-0B3D4A1E441C}">
      <dsp:nvSpPr>
        <dsp:cNvPr id="0" name=""/>
        <dsp:cNvSpPr/>
      </dsp:nvSpPr>
      <dsp:spPr>
        <a:xfrm>
          <a:off x="4115903" y="1631228"/>
          <a:ext cx="2509404" cy="1397970"/>
        </a:xfrm>
        <a:prstGeom prst="rect">
          <a:avLst/>
        </a:prstGeom>
        <a:noFill/>
        <a:ln w="22225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1" kern="1200" dirty="0">
              <a:solidFill>
                <a:schemeClr val="tx1"/>
              </a:solidFill>
              <a:latin typeface="+mn-lt"/>
            </a:rPr>
            <a:t>orientace</a:t>
          </a:r>
        </a:p>
      </dsp:txBody>
      <dsp:txXfrm>
        <a:off x="4115903" y="1631228"/>
        <a:ext cx="2509404" cy="1397970"/>
      </dsp:txXfrm>
    </dsp:sp>
    <dsp:sp modelId="{F1278C28-04AE-4F44-9B7A-A43DDFB46485}">
      <dsp:nvSpPr>
        <dsp:cNvPr id="0" name=""/>
        <dsp:cNvSpPr/>
      </dsp:nvSpPr>
      <dsp:spPr>
        <a:xfrm>
          <a:off x="6858302" y="1631228"/>
          <a:ext cx="2990748" cy="1397970"/>
        </a:xfrm>
        <a:prstGeom prst="rect">
          <a:avLst/>
        </a:prstGeom>
        <a:noFill/>
        <a:ln w="22225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1" kern="1200">
              <a:solidFill>
                <a:schemeClr val="tx1"/>
              </a:solidFill>
              <a:latin typeface="+mn-lt"/>
            </a:rPr>
            <a:t>abstraktní myšlení</a:t>
          </a:r>
          <a:endParaRPr lang="cs-CZ" sz="4000" b="1" kern="1200" dirty="0">
            <a:solidFill>
              <a:schemeClr val="tx1"/>
            </a:solidFill>
            <a:latin typeface="+mn-lt"/>
          </a:endParaRPr>
        </a:p>
      </dsp:txBody>
      <dsp:txXfrm>
        <a:off x="6858302" y="1631228"/>
        <a:ext cx="2990748" cy="1397970"/>
      </dsp:txXfrm>
    </dsp:sp>
    <dsp:sp modelId="{5ADC806D-E719-4088-975F-9249485A47E5}">
      <dsp:nvSpPr>
        <dsp:cNvPr id="0" name=""/>
        <dsp:cNvSpPr/>
      </dsp:nvSpPr>
      <dsp:spPr>
        <a:xfrm>
          <a:off x="1295497" y="3262194"/>
          <a:ext cx="3015772" cy="1397970"/>
        </a:xfrm>
        <a:prstGeom prst="rect">
          <a:avLst/>
        </a:prstGeom>
        <a:noFill/>
        <a:ln w="22225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1" kern="1200">
              <a:solidFill>
                <a:schemeClr val="tx1"/>
              </a:solidFill>
              <a:latin typeface="+mn-lt"/>
            </a:rPr>
            <a:t>sociální dovednosti</a:t>
          </a:r>
          <a:endParaRPr lang="cs-CZ" sz="4000" b="1" kern="1200" dirty="0">
            <a:solidFill>
              <a:schemeClr val="tx1"/>
            </a:solidFill>
            <a:latin typeface="+mn-lt"/>
          </a:endParaRPr>
        </a:p>
      </dsp:txBody>
      <dsp:txXfrm>
        <a:off x="1295497" y="3262194"/>
        <a:ext cx="3015772" cy="1397970"/>
      </dsp:txXfrm>
    </dsp:sp>
    <dsp:sp modelId="{D22B1483-5B45-4CBC-AD5B-4CCFAC347A51}">
      <dsp:nvSpPr>
        <dsp:cNvPr id="0" name=""/>
        <dsp:cNvSpPr/>
      </dsp:nvSpPr>
      <dsp:spPr>
        <a:xfrm>
          <a:off x="4544264" y="3262194"/>
          <a:ext cx="2999299" cy="1397970"/>
        </a:xfrm>
        <a:prstGeom prst="rect">
          <a:avLst/>
        </a:prstGeom>
        <a:noFill/>
        <a:ln w="22225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1" kern="1200">
              <a:solidFill>
                <a:schemeClr val="tx1"/>
              </a:solidFill>
              <a:latin typeface="+mn-lt"/>
            </a:rPr>
            <a:t>emoční dovednosti</a:t>
          </a:r>
          <a:endParaRPr lang="cs-CZ" sz="4000" b="1" kern="1200" dirty="0">
            <a:solidFill>
              <a:schemeClr val="tx1"/>
            </a:solidFill>
            <a:latin typeface="+mn-lt"/>
          </a:endParaRPr>
        </a:p>
      </dsp:txBody>
      <dsp:txXfrm>
        <a:off x="4544264" y="3262194"/>
        <a:ext cx="2999299" cy="1397970"/>
      </dsp:txXfrm>
    </dsp:sp>
    <dsp:sp modelId="{200B1A82-D842-4CB2-966F-C29684D9D60D}">
      <dsp:nvSpPr>
        <dsp:cNvPr id="0" name=""/>
        <dsp:cNvSpPr/>
      </dsp:nvSpPr>
      <dsp:spPr>
        <a:xfrm>
          <a:off x="7776559" y="3262194"/>
          <a:ext cx="2329951" cy="1397970"/>
        </a:xfrm>
        <a:prstGeom prst="rect">
          <a:avLst/>
        </a:prstGeom>
        <a:noFill/>
        <a:ln w="22225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1" kern="1200">
              <a:solidFill>
                <a:schemeClr val="tx1"/>
              </a:solidFill>
              <a:latin typeface="+mn-lt"/>
            </a:rPr>
            <a:t>motorika</a:t>
          </a:r>
        </a:p>
      </dsp:txBody>
      <dsp:txXfrm>
        <a:off x="7776559" y="3262194"/>
        <a:ext cx="2329951" cy="13979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27DCA4C-7825-44A0-B31A-4BAD6120D580}" type="datetime1">
              <a:rPr lang="cs-CZ" smtClean="0"/>
              <a:t>04.03.2024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975D426-A9DD-4244-A2CE-1FB662374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8445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1CCFE8D-08E6-40AC-BF4B-494C67BC535C}" type="datetime1">
              <a:rPr lang="cs-CZ" smtClean="0"/>
              <a:t>04.03.2024</a:t>
            </a:fld>
            <a:endParaRPr lang="en-US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"/>
              <a:t>Kliknutím můžete upravit styly předlohy textu.</a:t>
            </a:r>
            <a:endParaRPr lang="en-US"/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B41D33-19C8-4450-B3C5-BE83E9C8F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5525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8" name="Zástupný symbol pro datum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8EC4697-A511-4167-98D5-E240268A2670}" type="datetime1">
              <a:rPr lang="cs-CZ" smtClean="0"/>
              <a:t>04.03.2024</a:t>
            </a:fld>
            <a:endParaRPr lang="en-US" dirty="0"/>
          </a:p>
        </p:txBody>
      </p:sp>
      <p:sp>
        <p:nvSpPr>
          <p:cNvPr id="9" name="Zástupný symbol pro zápatí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Zástupný symbol pro číslo snímku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5C2422F-D08F-49D0-98CD-DC7D2F2607DE}" type="datetime1">
              <a:rPr lang="cs-CZ" smtClean="0"/>
              <a:t>04.03.2024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rtlCol="0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rtlCol="0" anchor="t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Zástupný symbol pro datum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472C44F-B7A3-4350-988C-CFC166A0AA82}" type="datetime1">
              <a:rPr lang="cs-CZ" smtClean="0"/>
              <a:t>04.03.2024</a:t>
            </a:fld>
            <a:endParaRPr lang="en-US" dirty="0"/>
          </a:p>
        </p:txBody>
      </p:sp>
      <p:sp>
        <p:nvSpPr>
          <p:cNvPr id="12" name="Zástupný symbol pro zápatí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3" name="Zástupný symbol pro číslo snímku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Zástupný symbol pro datum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E25B38F-3440-48E9-8BA6-B9B0E297B628}" type="datetime1">
              <a:rPr lang="cs-CZ" smtClean="0"/>
              <a:t>04.03.2024</a:t>
            </a:fld>
            <a:endParaRPr lang="en-US" dirty="0"/>
          </a:p>
        </p:txBody>
      </p:sp>
      <p:sp>
        <p:nvSpPr>
          <p:cNvPr id="9" name="Zástupný symbol pro zápatí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Zástupný symbol pro číslo snímku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ACB43DD-355E-4ACB-AF6B-F0A0D93B1FF7}" type="datetime1">
              <a:rPr lang="cs-CZ" smtClean="0"/>
              <a:t>04.03.2024</a:t>
            </a:fld>
            <a:endParaRPr lang="en-US" dirty="0"/>
          </a:p>
        </p:txBody>
      </p:sp>
      <p:sp>
        <p:nvSpPr>
          <p:cNvPr id="9" name="Zástupný symbol pro zápatí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Zástupný symbol pro číslo snímku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 rtlCol="0">
            <a:normAutofit/>
          </a:bodyPr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 rtlCol="0">
            <a:normAutofit/>
          </a:bodyPr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0DC0DA-1C84-4CFB-A589-758D033EC754}" type="datetime1">
              <a:rPr lang="cs-CZ" smtClean="0"/>
              <a:t>04.03.2024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rtlCol="0"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rtlCol="0"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E68CB40-5E53-430A-BC80-66A7330A3E11}" type="datetime1">
              <a:rPr lang="cs-CZ" smtClean="0"/>
              <a:t>04.03.2024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D030092-A1C2-46B4-B050-3676FFA9CD44}" type="datetime1">
              <a:rPr lang="cs-CZ" smtClean="0"/>
              <a:t>04.03.2024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ECD7C02-7CC9-44AF-9768-6A6F42347937}" type="datetime1">
              <a:rPr lang="cs-CZ" smtClean="0"/>
              <a:t>04.03.2024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rtlCol="0"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8" name="Zástupný symbol pro datum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 rtlCol="0"/>
          <a:lstStyle/>
          <a:p>
            <a:pPr rtl="0"/>
            <a:fld id="{4E756D9B-B1BA-4BAF-99A5-DC08EF34F207}" type="datetime1">
              <a:rPr lang="cs-CZ" smtClean="0"/>
              <a:t>04.03.2024</a:t>
            </a:fld>
            <a:endParaRPr lang="en-US" dirty="0"/>
          </a:p>
        </p:txBody>
      </p:sp>
      <p:sp>
        <p:nvSpPr>
          <p:cNvPr id="10" name="Zástupný symbol pro zápatí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1" name="Zástupný symbol pro číslo snímku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 rtlCol="0"/>
          <a:lstStyle/>
          <a:p>
            <a:pPr rtl="0"/>
            <a:fld id="{3A98EE3D-8CD1-4C3F-BD1C-C98C9596463C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obrázku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E295CD-EF07-4568-A35E-D8DFD54CCEB6}" type="datetime1">
              <a:rPr lang="cs-CZ" smtClean="0"/>
              <a:t>04.03.2024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l" rtl="0"/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"/>
              <a:t>Kliknutím můžete upravit styl předlohy nadpisů.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cs"/>
              <a:t>Kliknutím můžete upravit styly předlohy textu.</a:t>
            </a:r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00C9E6-3834-4C30-AC74-37ACA7F99694}" type="datetime1">
              <a:rPr lang="cs-CZ" smtClean="0"/>
              <a:t>04.03.2024</a:t>
            </a:fld>
            <a:endParaRPr lang="en-US" dirty="0"/>
          </a:p>
        </p:txBody>
      </p:sp>
      <p:sp>
        <p:nvSpPr>
          <p:cNvPr id="5" name="Zástupné zápatí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Obdélník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Obdélník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Obdélník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sldNum="0" hdr="0" ft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lzheimer.cz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ntrum-senorina.cz/" TargetMode="External"/><Relationship Id="rId2" Type="http://schemas.openxmlformats.org/officeDocument/2006/relationships/hyperlink" Target="http://www.alzheimer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Obdélník 17">
            <a:extLst>
              <a:ext uri="{FF2B5EF4-FFF2-40B4-BE49-F238E27FC236}">
                <a16:creationId xmlns:a16="http://schemas.microsoft.com/office/drawing/2014/main" id="{D6D7A0BC-0046-4CAA-8E7F-DCAFE511E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cs-CZ" sz="6000" dirty="0"/>
              <a:t>Člověk s demencí: </a:t>
            </a:r>
            <a:br>
              <a:rPr lang="cs-CZ" sz="6000" dirty="0"/>
            </a:br>
            <a:r>
              <a:rPr lang="cs-CZ" sz="6000" dirty="0"/>
              <a:t>přístupy a možnosti péče</a:t>
            </a:r>
            <a:endParaRPr lang="cs" sz="6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1020430"/>
          </a:xfrm>
        </p:spPr>
        <p:txBody>
          <a:bodyPr rtlCol="0">
            <a:normAutofit/>
          </a:bodyPr>
          <a:lstStyle/>
          <a:p>
            <a:pPr algn="ctr" rtl="0"/>
            <a:r>
              <a:rPr lang="cs-CZ" sz="2400" dirty="0"/>
              <a:t>M</a:t>
            </a:r>
            <a:r>
              <a:rPr lang="cs" sz="2400" dirty="0"/>
              <a:t>artina rafačová </a:t>
            </a:r>
          </a:p>
          <a:p>
            <a:pPr algn="ctr" rtl="0"/>
            <a:r>
              <a:rPr lang="cs-CZ" sz="2400" dirty="0"/>
              <a:t>D</a:t>
            </a:r>
            <a:r>
              <a:rPr lang="cs" sz="2400" dirty="0"/>
              <a:t>iakonie praha</a:t>
            </a:r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E7C6334F-6411-41EC-AD7D-179EDD8B5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E6B02CEE-3AF8-4349-9B3E-8970E6DF62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4" name="Obdélník 23">
            <a:extLst>
              <a:ext uri="{FF2B5EF4-FFF2-40B4-BE49-F238E27FC236}">
                <a16:creationId xmlns:a16="http://schemas.microsoft.com/office/drawing/2014/main" id="{AAA01CF0-3FB5-44EB-B7DE-F2E86374C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pic>
        <p:nvPicPr>
          <p:cNvPr id="6" name="Obrázek 5" descr="Logo v detailu&#10;&#10;Automaticky generovaný popis">
            <a:extLst>
              <a:ext uri="{FF2B5EF4-FFF2-40B4-BE49-F238E27FC236}">
                <a16:creationId xmlns:a16="http://schemas.microsoft.com/office/drawing/2014/main" id="{F1A8C364-94D4-4630-BAD0-78722F34705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8733" y="3761927"/>
            <a:ext cx="11260667" cy="2630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76F330-6B8D-B446-E258-AFBFD3A28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1" y="3165987"/>
            <a:ext cx="11029616" cy="673512"/>
          </a:xfrm>
        </p:spPr>
        <p:txBody>
          <a:bodyPr>
            <a:normAutofit fontScale="90000"/>
          </a:bodyPr>
          <a:lstStyle/>
          <a:p>
            <a:br>
              <a:rPr lang="cs-CZ" sz="3600" dirty="0"/>
            </a:br>
            <a:r>
              <a:rPr lang="cs-CZ" sz="4400" dirty="0"/>
              <a:t>HUNTINGTONOVA NEMOC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00A9C9-693D-B26E-26D0-22EEF95A4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677639"/>
          </a:xfrm>
        </p:spPr>
        <p:txBody>
          <a:bodyPr>
            <a:normAutofit/>
          </a:bodyPr>
          <a:lstStyle/>
          <a:p>
            <a:r>
              <a:rPr lang="cs-CZ" sz="3200" dirty="0"/>
              <a:t>KOMBINACE PARKINSONOVY A ALZHEIMEROVY CHOROBY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4DC163-6A28-6BFE-CC89-E62B76781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04.03.2024</a:t>
            </a:fld>
            <a:endParaRPr lang="en-US" dirty="0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405B3691-AB3E-00C2-76A4-2A491DFC0932}"/>
              </a:ext>
            </a:extLst>
          </p:cNvPr>
          <p:cNvSpPr txBox="1">
            <a:spLocks/>
          </p:cNvSpPr>
          <p:nvPr/>
        </p:nvSpPr>
        <p:spPr>
          <a:xfrm>
            <a:off x="581192" y="937835"/>
            <a:ext cx="11029616" cy="118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4000" dirty="0"/>
              <a:t>DEMENCE S LEWYHO TĚLÍSKY</a:t>
            </a:r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D80E6A98-3D44-38B8-6E05-F16A9E28E952}"/>
              </a:ext>
            </a:extLst>
          </p:cNvPr>
          <p:cNvSpPr txBox="1">
            <a:spLocks/>
          </p:cNvSpPr>
          <p:nvPr/>
        </p:nvSpPr>
        <p:spPr>
          <a:xfrm>
            <a:off x="581191" y="4002581"/>
            <a:ext cx="11029615" cy="18574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200" dirty="0"/>
              <a:t>NEPRAVIDELNÉ POHYBY KONČETIN A MOTORICKÝ NEKLID</a:t>
            </a:r>
          </a:p>
          <a:p>
            <a:r>
              <a:rPr lang="cs-CZ" sz="3200" dirty="0"/>
              <a:t>ZMĚNY OSOBNOSTI, APATIE, PORUCHY EMOCÍ, PODRÁŽDĚNOST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50461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7"/>
            <a:ext cx="11029616" cy="768834"/>
          </a:xfrm>
        </p:spPr>
        <p:txBody>
          <a:bodyPr rtlCol="0">
            <a:normAutofit/>
          </a:bodyPr>
          <a:lstStyle/>
          <a:p>
            <a:pPr algn="ctr" rtl="0"/>
            <a:r>
              <a:rPr lang="cs-CZ" sz="3600" dirty="0"/>
              <a:t>VŠEOBECNÉ FAKTORY VZNIKU</a:t>
            </a:r>
            <a:endParaRPr lang="cs" sz="36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D443A8D-9322-F8D0-1C1E-143445BF1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470991"/>
            <a:ext cx="11029615" cy="5172405"/>
          </a:xfrm>
        </p:spPr>
        <p:txBody>
          <a:bodyPr>
            <a:normAutofit fontScale="40000" lnSpcReduction="20000"/>
          </a:bodyPr>
          <a:lstStyle/>
          <a:p>
            <a:r>
              <a:rPr lang="cs-CZ" sz="8600" dirty="0"/>
              <a:t>VĚK</a:t>
            </a:r>
          </a:p>
          <a:p>
            <a:r>
              <a:rPr lang="cs-CZ" sz="8600" dirty="0"/>
              <a:t>STRES</a:t>
            </a:r>
          </a:p>
          <a:p>
            <a:r>
              <a:rPr lang="cs-CZ" sz="8600" dirty="0"/>
              <a:t>GENETICKÉ PŘEDPOKLADY</a:t>
            </a:r>
          </a:p>
          <a:p>
            <a:r>
              <a:rPr lang="cs-CZ" sz="8600" dirty="0"/>
              <a:t>NELÉČENÝ VYSOKÝ TLAK, CHOLESTEROL, CUKROVKA</a:t>
            </a:r>
          </a:p>
          <a:p>
            <a:r>
              <a:rPr lang="cs-CZ" sz="8600" dirty="0"/>
              <a:t>KOUŘENÍ, NEVYVÁŽENÁ STRAVA, OBEZITA</a:t>
            </a:r>
          </a:p>
          <a:p>
            <a:r>
              <a:rPr lang="cs-CZ" sz="8600" dirty="0"/>
              <a:t>DEPRESE</a:t>
            </a:r>
          </a:p>
          <a:p>
            <a:r>
              <a:rPr lang="cs-CZ" sz="8600" dirty="0"/>
              <a:t>PORANĚNÍ HLAVY AJ.</a:t>
            </a:r>
            <a:endParaRPr lang="cs-CZ" sz="43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7846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A9C602-D5EB-A48A-DF1C-25FF81C86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37395"/>
          </a:xfrm>
        </p:spPr>
        <p:txBody>
          <a:bodyPr>
            <a:normAutofit/>
          </a:bodyPr>
          <a:lstStyle/>
          <a:p>
            <a:r>
              <a:rPr lang="cs-CZ" sz="4000" dirty="0"/>
              <a:t>NEJDŮLEŽITĚJŠÍ JE VČASNÉ ODHALENÍ NEMOCI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A1012A-8C9F-C736-F74F-D19CD7CA1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539551"/>
            <a:ext cx="11029615" cy="5094514"/>
          </a:xfrm>
        </p:spPr>
        <p:txBody>
          <a:bodyPr>
            <a:normAutofit fontScale="92500"/>
          </a:bodyPr>
          <a:lstStyle/>
          <a:p>
            <a:r>
              <a:rPr lang="cs-CZ" sz="2800" b="1" dirty="0"/>
              <a:t>DEMENCE SE NEDÁ ZATÍM VYLÉČIT, ALE DÁ SE ZPOMALIT JEJÍ PRŮBĚH</a:t>
            </a:r>
          </a:p>
          <a:p>
            <a:r>
              <a:rPr lang="cs-CZ" sz="2800" dirty="0"/>
              <a:t>ŘEŠTE VŽDY, KDYŽ MÁTE PODEZŘENÍ, ŽE SE U VÁS NEBO U VAŠEHO BLÍZKÉHO NĚCO DĚJE – NEPODCEŇUJTE SITUACI</a:t>
            </a:r>
          </a:p>
          <a:p>
            <a:r>
              <a:rPr lang="cs-CZ" sz="2800" dirty="0"/>
              <a:t>JE DŮLEŽITÉ NAVŠTÍVT ODBORNÍKY (NEUROLOG, GERONTOLOG, PSYCHIATR) – SDĚLIT, CO SE DĚJE, CO POZORUJEME</a:t>
            </a:r>
          </a:p>
          <a:p>
            <a:r>
              <a:rPr lang="cs-CZ" sz="2800" dirty="0"/>
              <a:t>I PRAKTICKÝ LÉKAŘ BY MĚL UMĚT PROVÉST ZÁKLADNÍ TEST SCHOPNOSTÍ A UDĚLAT ZÁKLADNÍ LABORATORNÍ VYŠETŘENÍ</a:t>
            </a:r>
          </a:p>
          <a:p>
            <a:r>
              <a:rPr lang="cs-CZ" sz="2800" dirty="0"/>
              <a:t>TESTY U LÉKAŘE (DOTAZNÍKY, KOGNITIVNÍ TESTY)</a:t>
            </a:r>
          </a:p>
          <a:p>
            <a:r>
              <a:rPr lang="cs-CZ" sz="2800" dirty="0"/>
              <a:t>CT, MAGNETICKÁ REZONANCE – ZDE SE PROJEVÍ ZMĚNY MOZKU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6A806B9-485C-B74C-AED7-AD5E5402D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04.03.2024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335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7FF038-A5A5-20CD-7389-DAA352FC4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40156"/>
          </a:xfrm>
        </p:spPr>
        <p:txBody>
          <a:bodyPr>
            <a:normAutofit/>
          </a:bodyPr>
          <a:lstStyle/>
          <a:p>
            <a:r>
              <a:rPr lang="cs-CZ" sz="4000" dirty="0"/>
              <a:t>ZJIŠTĚNÍ LÉKAŘE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6AB33A-55FD-AC04-D038-70BF588F9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660849"/>
            <a:ext cx="11029615" cy="4763065"/>
          </a:xfrm>
        </p:spPr>
        <p:txBody>
          <a:bodyPr>
            <a:normAutofit lnSpcReduction="10000"/>
          </a:bodyPr>
          <a:lstStyle/>
          <a:p>
            <a:r>
              <a:rPr lang="cs-CZ" sz="2800" dirty="0"/>
              <a:t>VŠE JE V POŘÁDKU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MÍRNÁ KOGNITIVNÍ PORUCHA – NENÍ DEMENCE, ALE ČLOVĚK MÁ DROBNÉ POTÍŽE S PAMĚTÍ – DOPORUČENA ZDRAVÁ ŽIVOTOSPRÁVA, FYZICKÁ AKTIVITA, KOGNITIVNÍ TRÉNINK (TRÉNOVÁNÍ PAMĚTI (DLOUHODOBÁ, KRÁTKODOBÁ, ZRAKOVÁ, SLUCHOVÁ), SOUSTŘEDĚNÍ, MYŠLENÍ, ČTENÍ, PSANÍ) OMEZENÍ ALKOHOLU, ODPOČINEK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NĚKTERÁ Z FOREM DEMENCE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125904-5EAB-93FA-2118-E8E6BE8D0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04.03.2024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0793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6E5754-3763-832A-2C58-4D45B0F97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06766"/>
          </a:xfrm>
        </p:spPr>
        <p:txBody>
          <a:bodyPr>
            <a:normAutofit/>
          </a:bodyPr>
          <a:lstStyle/>
          <a:p>
            <a:r>
              <a:rPr lang="cs-CZ" sz="3600" dirty="0"/>
              <a:t>V PŘÍPADĚ, ŽE JE DIAGNÓZA POTVRZENA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4F09E9-FF8D-AE59-C7CE-24B938DC4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520891"/>
            <a:ext cx="11029615" cy="498254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dirty="0"/>
              <a:t>NASTUDUJTE O NEMOCI ZÁKLADNÍ INFORMACE A PORAĎTE SE NAPŘÍKLAD ZDE: </a:t>
            </a:r>
          </a:p>
          <a:p>
            <a:r>
              <a:rPr lang="cs-CZ" sz="2800" dirty="0"/>
              <a:t>ČESKÁ ALZHEIMEROVSKÁ SPOLEČNOST (</a:t>
            </a:r>
            <a:r>
              <a:rPr lang="cs-CZ" sz="28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www.alzheimer.cz</a:t>
            </a:r>
            <a:r>
              <a:rPr lang="cs-CZ" sz="2800" dirty="0"/>
              <a:t>, tel.: 283 880 349)</a:t>
            </a:r>
          </a:p>
          <a:p>
            <a:r>
              <a:rPr lang="cs-CZ" sz="2800" dirty="0"/>
              <a:t>ALZHEIMER POINT PRAHA 6 – DEJVICE (PORADNA PRO PEČUJÍCÍ O OSOBY S KOGNITIVNÍ PORUCHOU) – OBJEDNÁNÍ U PANÍ ING. JITKY ANDRESOVÉ TEL: 737 808 596</a:t>
            </a:r>
          </a:p>
          <a:p>
            <a:r>
              <a:rPr lang="cs-CZ" sz="2800" dirty="0"/>
              <a:t>PORADNA PRO PEČUJÍCÍ „PEČUJ DOMA“ – RENATA DOHNALOVÁ, TEL.: 734 682 249, NEBO BEZPLATNÁ TELEFONICKÁ LINKA 800 915 915, www.pecujdoma.cz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C1CE38-491C-5853-C4F6-F8ABFC5D4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04.03.2024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878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FDF518-33BF-884D-5CC0-E7A0AA20D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566807"/>
          </a:xfrm>
        </p:spPr>
        <p:txBody>
          <a:bodyPr/>
          <a:lstStyle/>
          <a:p>
            <a:r>
              <a:rPr lang="cs-CZ" dirty="0"/>
              <a:t>CO NÁS ČEKÁ: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DC68E5-86F8-9CC1-9D14-40B183FE5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268963"/>
            <a:ext cx="11029615" cy="5271795"/>
          </a:xfrm>
        </p:spPr>
        <p:txBody>
          <a:bodyPr>
            <a:normAutofit fontScale="85000" lnSpcReduction="20000"/>
          </a:bodyPr>
          <a:lstStyle/>
          <a:p>
            <a:r>
              <a:rPr lang="cs-CZ" sz="2800" dirty="0"/>
              <a:t>PROBRAT, CO SI PŘEJE NEMOCNÝ</a:t>
            </a:r>
          </a:p>
          <a:p>
            <a:r>
              <a:rPr lang="cs-CZ" sz="2800" dirty="0"/>
              <a:t>PROMYŠLENÍ KRIZOVÝCH SCÉNÁŘŮ, KOLIK LIDÍ MŮŽE POSKYTNOUT PODPORU, KAM SE OBRÁTIT O POMOC, MOŽNOSTI SOCIÁLNÍCH A ZDRAVOTNÍCH SLUŽEB, ZVÁŽENÍ VLASTNÍ SITUACE A VLASTNÍCH SIL</a:t>
            </a:r>
          </a:p>
          <a:p>
            <a:r>
              <a:rPr lang="cs-CZ" sz="2800" dirty="0"/>
              <a:t>PŘÍPRAVA PROSTŘEDÍ DOMÁCNOSTI</a:t>
            </a:r>
          </a:p>
          <a:p>
            <a:r>
              <a:rPr lang="cs-CZ" sz="2800" dirty="0"/>
              <a:t>UZPŮSOBENÍ KOMUNIKACE</a:t>
            </a:r>
          </a:p>
          <a:p>
            <a:r>
              <a:rPr lang="cs-CZ" sz="2800" dirty="0"/>
              <a:t>PODPORA V ZACHOVÁNÍ DOSAVADNÍCH SCHOPNOSTÍ</a:t>
            </a:r>
          </a:p>
          <a:p>
            <a:r>
              <a:rPr lang="cs-CZ" sz="2800" dirty="0"/>
              <a:t>UZPŮSOBENÍ DENNÍCH AKTIVIT</a:t>
            </a:r>
          </a:p>
          <a:p>
            <a:r>
              <a:rPr lang="cs-CZ" sz="2800" dirty="0"/>
              <a:t>TRÉNOVÁNÍ PAMĚTI</a:t>
            </a:r>
          </a:p>
          <a:p>
            <a:r>
              <a:rPr lang="cs-CZ" sz="2800" dirty="0"/>
              <a:t>FYZICKÉ CVIČENÍ, AKTIVIZACE</a:t>
            </a:r>
          </a:p>
          <a:p>
            <a:r>
              <a:rPr lang="cs-CZ" sz="2800" dirty="0"/>
              <a:t>PÉČE O PEČOVATELE – ODPOČINEK, VLASTNÍ KONÍČKY, UMĚT ŘÍCT O POMOC</a:t>
            </a:r>
          </a:p>
          <a:p>
            <a:endParaRPr lang="cs-CZ" sz="16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B71043A-155F-5E58-8B27-85BD57AB5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04.03.2024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0163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3BBF42-9C01-4B31-FEDA-B21DCC590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MOŽNOSTI POMOCI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296DC6-BA99-7301-5A32-101913FCE5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1217" y="1119673"/>
            <a:ext cx="5374744" cy="5411756"/>
          </a:xfrm>
        </p:spPr>
        <p:txBody>
          <a:bodyPr>
            <a:normAutofit fontScale="25000" lnSpcReduction="20000"/>
          </a:bodyPr>
          <a:lstStyle/>
          <a:p>
            <a:r>
              <a:rPr lang="cs-CZ" sz="11200" dirty="0"/>
              <a:t>POMOC DALŠÍCH BLÍZKÝCH</a:t>
            </a:r>
          </a:p>
          <a:p>
            <a:r>
              <a:rPr lang="cs-CZ" sz="11200" dirty="0"/>
              <a:t>PEČOVATELSKÁ SLUŽBA</a:t>
            </a:r>
          </a:p>
          <a:p>
            <a:r>
              <a:rPr lang="cs-CZ" sz="11200" dirty="0"/>
              <a:t>OSOBNÍ ASISTENCE</a:t>
            </a:r>
          </a:p>
          <a:p>
            <a:r>
              <a:rPr lang="cs-CZ" sz="11200" dirty="0"/>
              <a:t>TERÉNNÍ ODLEHČOVACÍ SLUŽBA</a:t>
            </a:r>
          </a:p>
          <a:p>
            <a:r>
              <a:rPr lang="cs-CZ" sz="11200" dirty="0"/>
              <a:t>POBYTOVÁ ODLEHČOVACÍ SLUŽBA (NAPŘ. CENTRUM SEŇORINA</a:t>
            </a:r>
          </a:p>
          <a:p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0675CF6-447D-C8C8-56BE-270AF580AF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43601" y="1903445"/>
            <a:ext cx="5667208" cy="4310743"/>
          </a:xfrm>
        </p:spPr>
        <p:txBody>
          <a:bodyPr>
            <a:normAutofit fontScale="25000" lnSpcReduction="20000"/>
          </a:bodyPr>
          <a:lstStyle/>
          <a:p>
            <a:r>
              <a:rPr lang="cs-CZ" sz="11200" dirty="0"/>
              <a:t>DENNÍ STACIONÁŘ (NAPŘ. SOCIÁLNÍ SLUŽBY PRAHA 9)</a:t>
            </a:r>
          </a:p>
          <a:p>
            <a:r>
              <a:rPr lang="cs-CZ" sz="11200" dirty="0"/>
              <a:t>TÍSŇOVÁ PÉČE – TÍSŇOVÉ TLAČÍTKO</a:t>
            </a:r>
          </a:p>
          <a:p>
            <a:r>
              <a:rPr lang="cs-CZ" sz="11200" dirty="0"/>
              <a:t>BEZBARIÉROVÁ PŘEPRAVA</a:t>
            </a:r>
          </a:p>
          <a:p>
            <a:r>
              <a:rPr lang="cs-CZ" sz="11200" dirty="0"/>
              <a:t>DOMÁCÍ ZDRAVOTNÍ PÉČE</a:t>
            </a:r>
          </a:p>
          <a:p>
            <a:r>
              <a:rPr lang="cs-CZ" sz="11200" dirty="0"/>
              <a:t>DOMÁCÍ HOSPIC</a:t>
            </a:r>
          </a:p>
          <a:p>
            <a:r>
              <a:rPr lang="cs-CZ" sz="11200" dirty="0"/>
              <a:t>DOMOV SE ZVLÁŠTNÍM REŽIMEM</a:t>
            </a:r>
          </a:p>
          <a:p>
            <a:r>
              <a:rPr lang="cs-CZ" sz="200" dirty="0"/>
              <a:t>HOSPIC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6613600-B7F9-5D8F-AF55-D88AC1601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04.03.2024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2007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30E44E-7368-C662-0236-F0CA75C87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17313"/>
          </a:xfrm>
        </p:spPr>
        <p:txBody>
          <a:bodyPr>
            <a:normAutofit/>
          </a:bodyPr>
          <a:lstStyle/>
          <a:p>
            <a:r>
              <a:rPr lang="cs-CZ" sz="3200" dirty="0"/>
              <a:t>ÚPRAVA DOMÁCÍHO PROSTŘEDÍ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E039CD-2662-0B10-2FF0-1335E1B5A9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436913"/>
            <a:ext cx="11029615" cy="5159829"/>
          </a:xfrm>
        </p:spPr>
        <p:txBody>
          <a:bodyPr>
            <a:normAutofit/>
          </a:bodyPr>
          <a:lstStyle/>
          <a:p>
            <a:r>
              <a:rPr lang="cs-CZ" sz="2800" dirty="0"/>
              <a:t>SNÍŽENÍ PRAHŮ – ŠOURAVÁ CHŮZE</a:t>
            </a:r>
          </a:p>
          <a:p>
            <a:r>
              <a:rPr lang="cs-CZ" sz="2800" dirty="0"/>
              <a:t>ODSTRANĚNÍ LESKLÉ PODLAHY, PRUHŮ NA PODLAZE, PŘEKÁŽEK (MALÝ KOBEREC, PRODLUŽKY..)</a:t>
            </a:r>
          </a:p>
          <a:p>
            <a:r>
              <a:rPr lang="cs-CZ" sz="2800" dirty="0"/>
              <a:t>NEMĚŇTE ROZVRŽENÍ BYTU, NÁBYTKU, BEZPEČNÁ KUCHYNĚ</a:t>
            </a:r>
          </a:p>
          <a:p>
            <a:r>
              <a:rPr lang="cs-CZ" sz="2800" dirty="0"/>
              <a:t>PEVNÝ NÁBYTEK – LIDÉ MAJÍ TENDENCE SE ZACHYTÁVAT O VŠECHNO</a:t>
            </a:r>
          </a:p>
          <a:p>
            <a:r>
              <a:rPr lang="cs-CZ" sz="2800" dirty="0"/>
              <a:t>CEDULKY NA DVEŘÍCH – PŘIPOMENUTÍ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9A4D37-2A22-CBB3-1CE8-9FF822966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04.03.2024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2012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D36B8E-7320-CBA9-3335-AA4DC0AB4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25428"/>
          </a:xfrm>
        </p:spPr>
        <p:txBody>
          <a:bodyPr/>
          <a:lstStyle/>
          <a:p>
            <a:r>
              <a:rPr lang="cs-CZ" dirty="0"/>
              <a:t>ÚPRAVA DOMÁCÍHO PROSTŘEDÍ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024AE8-659D-C89E-65EE-33275F6C2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688841"/>
            <a:ext cx="11029615" cy="4842588"/>
          </a:xfrm>
        </p:spPr>
        <p:txBody>
          <a:bodyPr/>
          <a:lstStyle/>
          <a:p>
            <a:r>
              <a:rPr lang="cs-CZ" sz="2800" dirty="0"/>
              <a:t>ZMĚNA SYSTÉMU ODEMYKÁNÍ DVEŘÍ</a:t>
            </a:r>
          </a:p>
          <a:p>
            <a:r>
              <a:rPr lang="cs-CZ" sz="2800" dirty="0"/>
              <a:t>SIGNALIZAČNÍ SYSTÉM PŘI ODCHODU Z BYTU</a:t>
            </a:r>
          </a:p>
          <a:p>
            <a:r>
              <a:rPr lang="cs-CZ" sz="2800" dirty="0"/>
              <a:t>DNES NARŮSTÁ TREND KAMEROVÝCH SYSTÉMŮ V DOMÁCNOSTI</a:t>
            </a:r>
          </a:p>
          <a:p>
            <a:r>
              <a:rPr lang="cs-CZ" sz="2800" dirty="0"/>
              <a:t>A DALŠÍ PRO BEZPEČNOST ČLOVĚKA S DEMENCÍ – POZOR ALE NA OMEZOVÁNÍ JEHO OSOBNÍ SVOBODY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92C6A9-D4F6-9912-D0FD-14BFAD37F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04.03.2024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99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726A16-8F34-4E1E-D4BA-0949C14C7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53420"/>
          </a:xfrm>
        </p:spPr>
        <p:txBody>
          <a:bodyPr>
            <a:normAutofit/>
          </a:bodyPr>
          <a:lstStyle/>
          <a:p>
            <a:r>
              <a:rPr lang="cs-CZ" sz="3600" dirty="0"/>
              <a:t>KOMUNIKACE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E7B68A-2EA1-661C-660E-78ECEC53D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455577"/>
            <a:ext cx="11029615" cy="5262464"/>
          </a:xfrm>
        </p:spPr>
        <p:txBody>
          <a:bodyPr>
            <a:normAutofit/>
          </a:bodyPr>
          <a:lstStyle/>
          <a:p>
            <a:r>
              <a:rPr lang="cs-CZ" sz="2800" dirty="0"/>
              <a:t>ZACHOVÁVEJTE DŮSTOJNOST ČLOVĚKA</a:t>
            </a:r>
          </a:p>
          <a:p>
            <a:r>
              <a:rPr lang="cs-CZ" sz="2800" dirty="0"/>
              <a:t>NEPŘEDPOKLÁDEJTE, ŽE ČLOVĚK S DEMENCÍ NEROZUMÍ, CO SE KOLEM NĚJ DĚJE A ŘÍKÁ</a:t>
            </a:r>
          </a:p>
          <a:p>
            <a:r>
              <a:rPr lang="cs-CZ" sz="2800" dirty="0"/>
              <a:t>ŘEČ PODPORUJTE GESTY A VÝRAZEM</a:t>
            </a:r>
          </a:p>
          <a:p>
            <a:r>
              <a:rPr lang="cs-CZ" sz="2800" dirty="0"/>
              <a:t>KRÁTKÉ A JEDNODUCHÉ VĚTY</a:t>
            </a:r>
          </a:p>
          <a:p>
            <a:r>
              <a:rPr lang="cs-CZ" sz="2800" dirty="0"/>
              <a:t>NEPTEJTE SE ČLOVĚKA NA MNOHO MOŽNOSTÍ</a:t>
            </a:r>
          </a:p>
          <a:p>
            <a:r>
              <a:rPr lang="cs-CZ" sz="2800" dirty="0"/>
              <a:t>VŽDY MLUVTE KLIDNĚ A BUĎTE TRPĚLIVÍ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0056A41-574A-94C5-FF9D-232810002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04.03.2024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459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F8DC7E-6629-AC77-EC69-A1A17629B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902168"/>
            <a:ext cx="11029616" cy="656760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100" dirty="0"/>
              <a:t>Co je syndrom demence</a:t>
            </a:r>
            <a:endParaRPr lang="cs-CZ" sz="2000" dirty="0"/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2E8C52E7-070B-4267-B3ED-024F94EF4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192" y="1800807"/>
            <a:ext cx="10788636" cy="4623107"/>
          </a:xfrm>
        </p:spPr>
        <p:txBody>
          <a:bodyPr anchor="t">
            <a:normAutofit fontScale="85000" lnSpcReduction="20000"/>
          </a:bodyPr>
          <a:lstStyle/>
          <a:p>
            <a:r>
              <a:rPr lang="cs-CZ" sz="3600" dirty="0"/>
              <a:t>vážné onemocnění mozku</a:t>
            </a:r>
          </a:p>
          <a:p>
            <a:r>
              <a:rPr lang="cs-CZ" sz="3600" dirty="0"/>
              <a:t>získaná a postupná ztráta vyšších mozkových funkcí</a:t>
            </a:r>
          </a:p>
          <a:p>
            <a:r>
              <a:rPr lang="cs-CZ" sz="3600" dirty="0"/>
              <a:t>Formy:</a:t>
            </a:r>
          </a:p>
          <a:p>
            <a:pPr marL="0" indent="0">
              <a:buNone/>
            </a:pPr>
            <a:r>
              <a:rPr lang="cs-CZ" sz="3600" dirty="0"/>
              <a:t>a) primární demence – způsobena degenerativními změnami v mozku – Alzheimerova choroba (nejčastější forma), vaskulární demence (poškození krevních cév), smíšená demence</a:t>
            </a:r>
          </a:p>
          <a:p>
            <a:pPr marL="0" indent="0">
              <a:buNone/>
            </a:pPr>
            <a:r>
              <a:rPr lang="cs-CZ" sz="3600" dirty="0"/>
              <a:t>b) sekundární demence – degenerativní změny v mozku způsobené jiným onemocněním (např. po mozkové příhodě, infekci, nadměrným užíváním alkoholu, nádor, úraz aj.)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58D4C9-0E25-F22E-FCCA-CCDF69670F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fld id="{9E25B38F-3440-48E9-8BA6-B9B0E297B628}" type="datetime1">
              <a:rPr lang="cs-CZ" smtClean="0"/>
              <a:pPr rtl="0">
                <a:spcAft>
                  <a:spcPts val="600"/>
                </a:spcAft>
              </a:pPr>
              <a:t>04.03.2024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0796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AE34A7-0BB7-4D22-8031-0A699C53E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62750"/>
          </a:xfrm>
        </p:spPr>
        <p:txBody>
          <a:bodyPr>
            <a:normAutofit/>
          </a:bodyPr>
          <a:lstStyle/>
          <a:p>
            <a:r>
              <a:rPr lang="cs-CZ" sz="3600" dirty="0"/>
              <a:t>KOMUNIKACE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1AD8C6-33BE-416D-FE26-220334227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63486"/>
            <a:ext cx="11029615" cy="4211864"/>
          </a:xfrm>
        </p:spPr>
        <p:txBody>
          <a:bodyPr>
            <a:normAutofit fontScale="77500" lnSpcReduction="20000"/>
          </a:bodyPr>
          <a:lstStyle/>
          <a:p>
            <a:r>
              <a:rPr lang="cs-CZ" sz="3600" dirty="0"/>
              <a:t>NEJPRVE VŽDY OSLOVTE ČLOVĚKA JMÉNEM A PAK K NĚMU MLUVTE</a:t>
            </a:r>
          </a:p>
          <a:p>
            <a:r>
              <a:rPr lang="cs-CZ" sz="3600" dirty="0"/>
              <a:t>V POKROČILEJŠÍ FÁZI NEMOCI PŘIPOMEŇTE, KDO JSTE VY</a:t>
            </a:r>
          </a:p>
          <a:p>
            <a:r>
              <a:rPr lang="cs-CZ" sz="3600" dirty="0"/>
              <a:t>PODPORUJTE ČINNOST GESTEM – NAPŘ. UKAŽTE NA MÍSTO, KAM CHCETE, ABY SI SEDL APOD.</a:t>
            </a:r>
          </a:p>
          <a:p>
            <a:r>
              <a:rPr lang="cs-CZ" sz="3600" dirty="0"/>
              <a:t>PŘI ROZHOVORU ODSTRAŇTE RUŠIVÉ PRVKY – NAPŘ. VYPNOUT RÁDIO, BÝT V KLIDNÉM PROSTŘEDÍ</a:t>
            </a:r>
          </a:p>
          <a:p>
            <a:r>
              <a:rPr lang="cs-CZ" sz="3600" dirty="0"/>
              <a:t>PŘI ROZRUŠENÍ NEMOCNÉHO SE SNAŽTE KLIDNÝM PŘÍSTUPEM ODVÉST JEHO POZORNOST NA OBLÍBENOU ČINNOST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90F37EB-B2A6-3600-F65E-A00D73DD3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04.03.2024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3482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CC3912-EFD2-5E60-5BF4-25588F6E3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495809"/>
          </a:xfrm>
        </p:spPr>
        <p:txBody>
          <a:bodyPr>
            <a:normAutofit fontScale="90000"/>
          </a:bodyPr>
          <a:lstStyle/>
          <a:p>
            <a:r>
              <a:rPr lang="cs-CZ" dirty="0"/>
              <a:t>PLÁNOVÁNÍ DENNÍCH AKTIVIT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084088-A741-6915-11AC-5178436A1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287624"/>
            <a:ext cx="11029615" cy="5318449"/>
          </a:xfrm>
        </p:spPr>
        <p:txBody>
          <a:bodyPr>
            <a:normAutofit/>
          </a:bodyPr>
          <a:lstStyle/>
          <a:p>
            <a:r>
              <a:rPr lang="cs-CZ" sz="2800" dirty="0"/>
              <a:t>CO KDY PŘES DEN BUDETE S NEMOCNÝM VYKONÁVAT S OHLEDEM NA JEHO MOŽNOSTI A SCHOPNOSTI – JISTOTA A STRUKTURA DNE PRO NEMOCNÉHO</a:t>
            </a:r>
          </a:p>
          <a:p>
            <a:r>
              <a:rPr lang="cs-CZ" sz="2800" dirty="0"/>
              <a:t>PODPORA K CO NEJVĚTŠÍMU ZACHOVÁNÍ SCHOPNOSTÍ – NAPŘ. POMŮŽEME S OBLÉKÁNÍM, ALE CO NEMOCNÝ MŮŽE, AŤ SVÝM TEMPEM UDĚLÁ SÁM, SPOLEČNÉ VAŘENÍ APOD.</a:t>
            </a:r>
          </a:p>
          <a:p>
            <a:r>
              <a:rPr lang="cs-CZ" sz="2800" dirty="0"/>
              <a:t>ZACHOVÁVAT ČINNOSTI A OBLIBY, KTERÉ ČLOVĚK S DEMENCÍ MĚL A MÁ – ČETBA, PROCHÁZKA, ZAHRADA, SLEDOVÁNÍ SPORTU APOD. – DŮLEŽITÉ JE ZNÁT OSOBNOST – VZPOMÍNEJTE NAPŘ. U FOTOGRAFIÍ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A49605-373E-3749-F2E4-443988F4C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04.03.2024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1584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F9FA74-3E2D-8DDB-379F-598F43CCA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DENNÍCH AKTIVIT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4A4C7A-7D17-FA81-1922-CC2149998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SLEDUJTE, CO BLÍZKÉHO BAVÍ, NEBAVÍ, CO HO UNAVUJE – PODLE TOHO UZPŮSOBTE ČINNOSTI</a:t>
            </a:r>
          </a:p>
          <a:p>
            <a:r>
              <a:rPr lang="cs-CZ" sz="2800" dirty="0"/>
              <a:t>VYBÍREJTE A MĚŇTE AKTIVITY PODLE FÁZE NEMOCI, NECHTE NEMOCNÉHO, ABY VÁM CO NEJVÍCE POMÁHAL</a:t>
            </a:r>
          </a:p>
          <a:p>
            <a:r>
              <a:rPr lang="cs-CZ" sz="2800" dirty="0"/>
              <a:t>KOMENTUJTE, CO DĚLÁTE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EED260-50A4-3AD9-C14E-D8333D97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04.03.2024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2606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7B8B99-C098-8F1E-414C-46E34917E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635768"/>
          </a:xfrm>
        </p:spPr>
        <p:txBody>
          <a:bodyPr>
            <a:normAutofit/>
          </a:bodyPr>
          <a:lstStyle/>
          <a:p>
            <a:r>
              <a:rPr lang="cs-CZ" sz="3200" dirty="0"/>
              <a:t>PRÁVNÍ RÁMEC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90C3C8-E26F-D1E1-3445-A32CFD627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539551"/>
            <a:ext cx="11029615" cy="504786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4100" b="1" dirty="0"/>
              <a:t>SVÉPRÁVNOST A JEJÍ OMEZENÍ </a:t>
            </a:r>
            <a:endParaRPr lang="cs-CZ" sz="4100" dirty="0"/>
          </a:p>
          <a:p>
            <a:r>
              <a:rPr lang="cs-CZ" sz="3200" dirty="0"/>
              <a:t>ŽÁDOST SE PODÁVÁ K SOUDU (MĚSTSKÝ/OBVODNÍ DLE TRV. BYDLIŠTĚ NEMOCNÉHO), OMEZENÍ JE NA 3 ROKY, VYMEZENÍ ROZSAHU</a:t>
            </a:r>
          </a:p>
          <a:p>
            <a:pPr marL="0" indent="0">
              <a:buNone/>
            </a:pPr>
            <a:r>
              <a:rPr lang="cs-CZ" sz="4100" b="1" dirty="0"/>
              <a:t>PODPŮRNÁ OPATŘENÍ</a:t>
            </a:r>
            <a:r>
              <a:rPr lang="cs-CZ" sz="4100" dirty="0"/>
              <a:t>: </a:t>
            </a:r>
          </a:p>
          <a:p>
            <a:r>
              <a:rPr lang="cs-CZ" sz="3200" dirty="0"/>
              <a:t>PŘEDBĚŽNÉ PROHLÁŠENÍ (U NOTÁŘE – JAK CHCI, ABY BYLY NĚKTERÉ ZÁLEŽITOSTI PROVEDENY A KÝM), </a:t>
            </a:r>
          </a:p>
          <a:p>
            <a:r>
              <a:rPr lang="cs-CZ" sz="3200" dirty="0"/>
              <a:t>NÁPOMOC PŘI ROZHODOVÁNÍ (VZNIKÁ SMLOUVOU, KTEROU SCHVALUJE SOUD, SVÉPRÁVNOST NENÍ OMEZENA, ALE JE PŘÍTOMNA TŘETÍ OSOBA), </a:t>
            </a:r>
          </a:p>
          <a:p>
            <a:r>
              <a:rPr lang="cs-CZ" sz="3200" dirty="0"/>
              <a:t>ZASTOUPENÍ ČLENEM DOMÁCNOSTI – ŽÁDOST SE PODÁVÁ K SOUDU, NEMOCNÝ MUSÍ SOUHLASIT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3D4CBA-4C95-42C0-6771-B19198C3C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04.03.2024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8799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707FCD-1C3C-8210-9BE0-AD5D5440C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	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FEE310-E12B-C9B2-C66B-911A72D09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dirty="0">
                <a:solidFill>
                  <a:srgbClr val="6EAC1C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Zdroje:</a:t>
            </a:r>
          </a:p>
          <a:p>
            <a:r>
              <a:rPr lang="cs-CZ" sz="32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www.alzheimer.cz</a:t>
            </a:r>
            <a:endParaRPr lang="cs-CZ" sz="3200" dirty="0">
              <a:solidFill>
                <a:schemeClr val="tx1"/>
              </a:solidFill>
            </a:endParaRPr>
          </a:p>
          <a:p>
            <a:r>
              <a:rPr lang="cs-CZ" sz="32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www.centrum-senorina.cz</a:t>
            </a:r>
            <a:endParaRPr lang="cs-CZ" sz="3200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B56418-F3DC-4585-AB34-124945906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04.03.2024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760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Zástupný obsah 9">
            <a:extLst>
              <a:ext uri="{FF2B5EF4-FFF2-40B4-BE49-F238E27FC236}">
                <a16:creationId xmlns:a16="http://schemas.microsoft.com/office/drawing/2014/main" id="{895188E5-E9CC-458E-EF84-69405B299519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71890818"/>
              </p:ext>
            </p:extLst>
          </p:nvPr>
        </p:nvGraphicFramePr>
        <p:xfrm>
          <a:off x="817166" y="882384"/>
          <a:ext cx="11029616" cy="5541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B2036CC-BB5F-6750-0667-555EDB5F4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E68CB40-5E53-430A-BC80-66A7330A3E11}" type="datetime1">
              <a:rPr lang="cs-CZ" smtClean="0"/>
              <a:t>04.03.2024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292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19A7F2D-E0E6-A169-B53C-FBC071288E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fld id="{4E68CB40-5E53-430A-BC80-66A7330A3E11}" type="datetime1">
              <a:rPr lang="cs-CZ" smtClean="0"/>
              <a:pPr rtl="0">
                <a:spcAft>
                  <a:spcPts val="600"/>
                </a:spcAft>
              </a:pPr>
              <a:t>04.03.2024</a:t>
            </a:fld>
            <a:endParaRPr lang="en-US"/>
          </a:p>
        </p:txBody>
      </p:sp>
      <p:graphicFrame>
        <p:nvGraphicFramePr>
          <p:cNvPr id="9" name="Zástupný obsah 5">
            <a:extLst>
              <a:ext uri="{FF2B5EF4-FFF2-40B4-BE49-F238E27FC236}">
                <a16:creationId xmlns:a16="http://schemas.microsoft.com/office/drawing/2014/main" id="{B6D18E4D-8BD9-D193-CD30-87096C32D2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0629827"/>
              </p:ext>
            </p:extLst>
          </p:nvPr>
        </p:nvGraphicFramePr>
        <p:xfrm>
          <a:off x="581192" y="1209368"/>
          <a:ext cx="11345337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2049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BC0AFA93-30BF-CF58-1F4D-84EDDDE7B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40156"/>
          </a:xfrm>
        </p:spPr>
        <p:txBody>
          <a:bodyPr anchor="b">
            <a:normAutofit/>
          </a:bodyPr>
          <a:lstStyle/>
          <a:p>
            <a:pPr algn="ctr"/>
            <a:r>
              <a:rPr lang="cs-CZ" sz="3200" dirty="0"/>
              <a:t>Oblasti poklesu schopností</a:t>
            </a:r>
            <a:endParaRPr lang="en-US" sz="3200" dirty="0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F85F878-8F9C-EE76-52E8-A01FD4607B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fld id="{4E68CB40-5E53-430A-BC80-66A7330A3E11}" type="datetime1">
              <a:rPr lang="cs-CZ" smtClean="0"/>
              <a:pPr rtl="0">
                <a:spcAft>
                  <a:spcPts val="600"/>
                </a:spcAft>
              </a:pPr>
              <a:t>04.03.2024</a:t>
            </a:fld>
            <a:endParaRPr lang="en-US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2043C043-E493-E599-78FB-70D282A78C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8104750"/>
              </p:ext>
            </p:extLst>
          </p:nvPr>
        </p:nvGraphicFramePr>
        <p:xfrm>
          <a:off x="401216" y="1763486"/>
          <a:ext cx="11402008" cy="46604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1309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BE8DC3-FC24-E315-2330-68330A9EC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40156"/>
          </a:xfrm>
        </p:spPr>
        <p:txBody>
          <a:bodyPr>
            <a:normAutofit/>
          </a:bodyPr>
          <a:lstStyle/>
          <a:p>
            <a:r>
              <a:rPr lang="cs-CZ" sz="4000" dirty="0"/>
              <a:t>ALZHEIMEROVA CHOROBA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CAA92F-96CC-509A-2352-193A9982A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442312"/>
            <a:ext cx="11029615" cy="4533038"/>
          </a:xfrm>
        </p:spPr>
        <p:txBody>
          <a:bodyPr>
            <a:normAutofit lnSpcReduction="10000"/>
          </a:bodyPr>
          <a:lstStyle/>
          <a:p>
            <a:r>
              <a:rPr lang="cs-CZ" sz="2800" dirty="0"/>
              <a:t>ZTRÁTA MOZKOVÉ HMOTY</a:t>
            </a:r>
          </a:p>
          <a:p>
            <a:r>
              <a:rPr lang="cs-CZ" sz="2800" dirty="0"/>
              <a:t>OPOTŘEBENÍ MOZKU, KTERÝ NENÍ SCHOPEN ODBOURÁVAT ŠKODLIVINY</a:t>
            </a:r>
          </a:p>
          <a:p>
            <a:r>
              <a:rPr lang="cs-CZ" sz="2800" dirty="0"/>
              <a:t>20 – 25 LET SE MŮŽE POSTUPNĚ VYVÍJET, NEŽ SE OBJEVÍ KLINICKÉ PŘÍZNAKY</a:t>
            </a:r>
          </a:p>
          <a:p>
            <a:r>
              <a:rPr lang="cs-CZ" sz="2800" dirty="0"/>
              <a:t>3 STÁDIA NEMOCI: POČÁTEČNÍ ( ZHORŠUJE SE PAMĚŤ, UČENÍ), STŘEDNĚ POKROČILÉ (ZTRÁTA ORIENTACE ČASEM A MÍSTEM – NUTNÝ DOHLED), TĚŽKÉ (ÚPLNÁ ZTRÁTA PAMĚTI, NEPOZNÁ BLÍZKÉ, NEDOKÁŽE ZÁKLADNÍ ČINNOSTI)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4E581CE-8275-6BAA-87F7-EB2446705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04.03.2024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676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BEDF54-C9E6-A99E-56F9-F5B34F9C2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02179"/>
          </a:xfrm>
        </p:spPr>
        <p:txBody>
          <a:bodyPr>
            <a:normAutofit/>
          </a:bodyPr>
          <a:lstStyle/>
          <a:p>
            <a:r>
              <a:rPr lang="cs-CZ" sz="3600" dirty="0"/>
              <a:t>FRONTOTEMPORÁLNÍ DEMENCE – PICKOVA NEMOC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E29B9A-F65B-C918-5442-8397D8BF5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504335"/>
            <a:ext cx="11029615" cy="5004620"/>
          </a:xfrm>
        </p:spPr>
        <p:txBody>
          <a:bodyPr>
            <a:normAutofit fontScale="92500" lnSpcReduction="10000"/>
          </a:bodyPr>
          <a:lstStyle/>
          <a:p>
            <a:r>
              <a:rPr lang="cs-CZ" sz="3200" dirty="0"/>
              <a:t>OBJEVUJE SE UŽ PO 50. ROKU VĚKU, OCHABOVÁNÍ MOZKOVÝCH LALOKŮ </a:t>
            </a:r>
          </a:p>
          <a:p>
            <a:r>
              <a:rPr lang="cs-CZ" sz="3200" dirty="0"/>
              <a:t>PORUCHY NÁLAD, ZMĚNA CHARAKTERU ČLOVĚKA, OBSCÉNNOST, ABNORMÁLNĚ DOBRÁ NÁLADA, NEVHODNÉ ŽERTOVÁNÍ, NADMĚRNÁ POPUDLIVOST, ZTRÁTA SEBEKONTROLY, SMUTEK, APATIE, NEDOSTATEK EMPATIE, AGRESIVITA, NADMĚRNÁ KONZUMACE SLADKOSTÍ NEBO ALKOHOLU, VYHÝBÁNÍ SE HYGIENĚ, NEDBALOST V OBLÉKÁNÍ AJ.</a:t>
            </a:r>
          </a:p>
          <a:p>
            <a:r>
              <a:rPr lang="cs-CZ" sz="3200" dirty="0"/>
              <a:t>PORUCHY S PAMĚTÍ A MYŠLENÍM PŘICHÁZEJÍ AŽ POZDĚJI (NA ROZDÍL OD ALZHEIMEROVY CHOROBY)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816980-7D43-429A-6153-B406CEA1D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04.03.2024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701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863C77-75F6-5E66-2671-FF3E6EE0D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53018"/>
          </a:xfrm>
        </p:spPr>
        <p:txBody>
          <a:bodyPr>
            <a:normAutofit/>
          </a:bodyPr>
          <a:lstStyle/>
          <a:p>
            <a:r>
              <a:rPr lang="cs-CZ" sz="4000" dirty="0"/>
              <a:t>CREUTZFELD JACOBOVA NEMOC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401849-4F66-CA6E-A5DF-5D6A6B01AA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548882"/>
            <a:ext cx="11029615" cy="4426468"/>
          </a:xfrm>
        </p:spPr>
        <p:txBody>
          <a:bodyPr>
            <a:normAutofit/>
          </a:bodyPr>
          <a:lstStyle/>
          <a:p>
            <a:r>
              <a:rPr lang="cs-CZ" sz="3200" dirty="0"/>
              <a:t>VZÁCNÁ NEMOC ZPŮSOBENÁ INFEKCÍ MOZKU</a:t>
            </a:r>
          </a:p>
          <a:p>
            <a:r>
              <a:rPr lang="cs-CZ" sz="3200" dirty="0"/>
              <a:t>PORUCHY ZRAKU (DVOJITÉ, ZAMLŽENÉ VIDĚNÍ), PORUCHY V ROVNOVÁZE (VRÁVORAVOST, ZÁVRATĚ), DEPRESE, APATIE, PLAČTIVOST, HALUCINACE, ZÁCHVATY STRACHU, ROZBÍJENÍ VĚCÍ</a:t>
            </a:r>
          </a:p>
          <a:p>
            <a:r>
              <a:rPr lang="cs-CZ" sz="3200" dirty="0"/>
              <a:t>RYCHLÝ ROZVOJ V ŘÁDU TÝDNŮ AŽ MĚSÍCŮ – KE KONCI ČLOVĚK NENÍ SCHOPEN SE HÝBAT, KOMUNIKOVAT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1CA558B-8CA4-1725-2C01-92507F986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04.03.2024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153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8F6348-B7A0-CA2A-5FBC-04BE417BE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PARKINSONOVA NEMOC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BBE3BF-C1D3-3930-2061-93C8C35F9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015613"/>
            <a:ext cx="11029615" cy="3959737"/>
          </a:xfrm>
        </p:spPr>
        <p:txBody>
          <a:bodyPr>
            <a:normAutofit/>
          </a:bodyPr>
          <a:lstStyle/>
          <a:p>
            <a:r>
              <a:rPr lang="cs-CZ" sz="3200" dirty="0"/>
              <a:t>NEURODEGENERATIVNÍ ONEMOCNĚNÍ CENTRÁLNÍ NERVOVÉ SOUSTAVY </a:t>
            </a:r>
          </a:p>
          <a:p>
            <a:r>
              <a:rPr lang="cs-CZ" sz="3200" dirty="0"/>
              <a:t>ZTRÁTA KONTROLY NAD ČINNOSTÍ SVALŮ, TŘES, PROBLÉMY S ŘEČÍ, ZAMRZNUTÍ HYBNOSTI</a:t>
            </a:r>
          </a:p>
          <a:p>
            <a:r>
              <a:rPr lang="cs-CZ" sz="3200" dirty="0"/>
              <a:t>POZDĚJI SE S NÍ MŮŽE OBJEVIT ALZHEIMEROVA CHOROBA</a:t>
            </a:r>
            <a:endParaRPr lang="cs-CZ" sz="28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20B79E-A30D-A34B-272F-63371F9AF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04.03.2024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814133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98_TF33552983" id="{76B99DA1-8F4B-4CDD-AF17-E230D0ABAD07}" vid="{3FF160E1-38F3-4E00-BD3B-0B3A46B66420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{F7D0539A-F754-414E-BEA0-CF60D885FB88}tf33552983_win32</Template>
  <TotalTime>929</TotalTime>
  <Words>1190</Words>
  <Application>Microsoft Office PowerPoint</Application>
  <PresentationFormat>Širokoúhlá obrazovka</PresentationFormat>
  <Paragraphs>161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Calibri</vt:lpstr>
      <vt:lpstr>Franklin Gothic Book</vt:lpstr>
      <vt:lpstr>Franklin Gothic Demi</vt:lpstr>
      <vt:lpstr>Wingdings 2</vt:lpstr>
      <vt:lpstr>DividendVTI</vt:lpstr>
      <vt:lpstr>Člověk s demencí:  přístupy a možnosti péče</vt:lpstr>
      <vt:lpstr>Co je syndrom demence</vt:lpstr>
      <vt:lpstr>Prezentace aplikace PowerPoint</vt:lpstr>
      <vt:lpstr>Prezentace aplikace PowerPoint</vt:lpstr>
      <vt:lpstr>Oblasti poklesu schopností</vt:lpstr>
      <vt:lpstr>ALZHEIMEROVA CHOROBA</vt:lpstr>
      <vt:lpstr>FRONTOTEMPORÁLNÍ DEMENCE – PICKOVA NEMOC</vt:lpstr>
      <vt:lpstr>CREUTZFELD JACOBOVA NEMOC</vt:lpstr>
      <vt:lpstr>PARKINSONOVA NEMOC</vt:lpstr>
      <vt:lpstr> HUNTINGTONOVA NEMOC</vt:lpstr>
      <vt:lpstr>VŠEOBECNÉ FAKTORY VZNIKU</vt:lpstr>
      <vt:lpstr>NEJDŮLEŽITĚJŠÍ JE VČASNÉ ODHALENÍ NEMOCI</vt:lpstr>
      <vt:lpstr>ZJIŠTĚNÍ LÉKAŘE</vt:lpstr>
      <vt:lpstr>V PŘÍPADĚ, ŽE JE DIAGNÓZA POTVRZENA</vt:lpstr>
      <vt:lpstr>CO NÁS ČEKÁ:</vt:lpstr>
      <vt:lpstr>MOŽNOSTI POMOCI</vt:lpstr>
      <vt:lpstr>ÚPRAVA DOMÁCÍHO PROSTŘEDÍ</vt:lpstr>
      <vt:lpstr>ÚPRAVA DOMÁCÍHO PROSTŘEDÍ</vt:lpstr>
      <vt:lpstr>KOMUNIKACE</vt:lpstr>
      <vt:lpstr>KOMUNIKACE</vt:lpstr>
      <vt:lpstr>PLÁNOVÁNÍ DENNÍCH AKTIVIT</vt:lpstr>
      <vt:lpstr>PLÁNOVÁNÍ DENNÍCH AKTIVIT</vt:lpstr>
      <vt:lpstr>PRÁVNÍ RÁMEC </vt:lpstr>
      <vt:lpstr>Děkuji za pozornost 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Příspěvek na péči</dc:title>
  <dc:creator>Jarmila</dc:creator>
  <cp:lastModifiedBy>Jarmila</cp:lastModifiedBy>
  <cp:revision>23</cp:revision>
  <dcterms:created xsi:type="dcterms:W3CDTF">2024-02-03T15:26:29Z</dcterms:created>
  <dcterms:modified xsi:type="dcterms:W3CDTF">2024-03-04T12:32:39Z</dcterms:modified>
</cp:coreProperties>
</file>