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2" r:id="rId16"/>
    <p:sldId id="271" r:id="rId17"/>
    <p:sldId id="272" r:id="rId18"/>
    <p:sldId id="273" r:id="rId19"/>
    <p:sldId id="274" r:id="rId20"/>
    <p:sldId id="276" r:id="rId21"/>
    <p:sldId id="279" r:id="rId22"/>
    <p:sldId id="275" r:id="rId23"/>
    <p:sldId id="277" r:id="rId24"/>
    <p:sldId id="278" r:id="rId25"/>
    <p:sldId id="280" r:id="rId26"/>
    <p:sldId id="281" r:id="rId2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7776CE-FC3F-4692-B840-25CDF171793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8D1D222-AE35-4C2F-8074-D143199603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dirty="0"/>
            <a:t>Z DOMOVA</a:t>
          </a:r>
          <a:endParaRPr lang="en-US" sz="2400" dirty="0"/>
        </a:p>
      </dgm:t>
    </dgm:pt>
    <dgm:pt modelId="{5E4CD8B6-0BDB-4836-8CC9-47A55DCE3A5C}" type="parTrans" cxnId="{47FF3E4F-CAEF-48E0-9B83-5A12C0F8011E}">
      <dgm:prSet/>
      <dgm:spPr/>
      <dgm:t>
        <a:bodyPr/>
        <a:lstStyle/>
        <a:p>
          <a:endParaRPr lang="en-US"/>
        </a:p>
      </dgm:t>
    </dgm:pt>
    <dgm:pt modelId="{97231400-D58C-402C-854C-311A0D8E273A}" type="sibTrans" cxnId="{47FF3E4F-CAEF-48E0-9B83-5A12C0F8011E}">
      <dgm:prSet/>
      <dgm:spPr/>
      <dgm:t>
        <a:bodyPr/>
        <a:lstStyle/>
        <a:p>
          <a:endParaRPr lang="en-US"/>
        </a:p>
      </dgm:t>
    </dgm:pt>
    <dgm:pt modelId="{5A42700C-F6E5-4B3A-855D-35E09A7CAB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dirty="0"/>
            <a:t>Z POBYTOVÉHO ZAŘÍZENÍ</a:t>
          </a:r>
          <a:endParaRPr lang="en-US" sz="2400" dirty="0"/>
        </a:p>
      </dgm:t>
    </dgm:pt>
    <dgm:pt modelId="{70DD9BA8-1CAF-434C-A13A-962EE10C98A4}" type="parTrans" cxnId="{7184CD97-ACA7-41E7-AF03-19D22DEF46A9}">
      <dgm:prSet/>
      <dgm:spPr/>
      <dgm:t>
        <a:bodyPr/>
        <a:lstStyle/>
        <a:p>
          <a:endParaRPr lang="en-US"/>
        </a:p>
      </dgm:t>
    </dgm:pt>
    <dgm:pt modelId="{58D17EC1-E925-4DF8-8948-9046FE0FF7B5}" type="sibTrans" cxnId="{7184CD97-ACA7-41E7-AF03-19D22DEF46A9}">
      <dgm:prSet/>
      <dgm:spPr/>
      <dgm:t>
        <a:bodyPr/>
        <a:lstStyle/>
        <a:p>
          <a:endParaRPr lang="en-US"/>
        </a:p>
      </dgm:t>
    </dgm:pt>
    <dgm:pt modelId="{77B194AA-84B2-4ECE-8FAF-6E868338C16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/>
            <a:t>ZE ZDRAVOTNICKÉHO ZAŘÍZENÍ </a:t>
          </a:r>
          <a:r>
            <a:rPr lang="cs-CZ" sz="2000" b="1" dirty="0"/>
            <a:t>PO 60 DNECH SOUVISLÉ HOSPITALIZACE                                    </a:t>
          </a:r>
          <a:r>
            <a:rPr lang="cs-CZ" sz="1800" dirty="0"/>
            <a:t>(POTVRZENÍ VYDÁ DANÉ ZAŘÍZENÍ – BUĎ SPECIÁLNÍ POTVRZENÍ, NEBO PRŮBĚŽNÁ LÉKAŘSKÁ ZPRÁVA)</a:t>
          </a:r>
          <a:endParaRPr lang="en-US" sz="1800" dirty="0"/>
        </a:p>
      </dgm:t>
    </dgm:pt>
    <dgm:pt modelId="{4F51640A-1A3A-41DA-A16F-57B1F56423A9}" type="parTrans" cxnId="{B3D99A1A-2E41-4C1E-9A1F-C012B6854374}">
      <dgm:prSet/>
      <dgm:spPr/>
      <dgm:t>
        <a:bodyPr/>
        <a:lstStyle/>
        <a:p>
          <a:endParaRPr lang="en-US"/>
        </a:p>
      </dgm:t>
    </dgm:pt>
    <dgm:pt modelId="{B120A955-745E-4E9C-9224-2B734ABE9574}" type="sibTrans" cxnId="{B3D99A1A-2E41-4C1E-9A1F-C012B6854374}">
      <dgm:prSet/>
      <dgm:spPr/>
      <dgm:t>
        <a:bodyPr/>
        <a:lstStyle/>
        <a:p>
          <a:endParaRPr lang="en-US"/>
        </a:p>
      </dgm:t>
    </dgm:pt>
    <dgm:pt modelId="{E1B98A76-FFE4-440B-9AB7-9CAA764F34A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/>
            <a:t>PODAT ŽÁDOST LZE OSOBNĚ (MŮŽE BÝT VYŽADOVÁN OBČANSKÝ PRŮKAZ NEBO KOPIE OP ŽADATELE), POŠTOU – DOPORUČUJI ZASLAT VŽDY ORIGINÁL VLASTNORUČNÍHO PODPISU ŽADATELE</a:t>
          </a:r>
          <a:endParaRPr lang="en-US" sz="2000" dirty="0"/>
        </a:p>
      </dgm:t>
    </dgm:pt>
    <dgm:pt modelId="{38633867-5F09-4451-ADFF-3A24D6036AAB}" type="parTrans" cxnId="{85E3EFB7-BDC9-4A8F-B802-6D74DCD4D741}">
      <dgm:prSet/>
      <dgm:spPr/>
      <dgm:t>
        <a:bodyPr/>
        <a:lstStyle/>
        <a:p>
          <a:endParaRPr lang="en-US"/>
        </a:p>
      </dgm:t>
    </dgm:pt>
    <dgm:pt modelId="{B3388017-4429-41DA-B558-1C603C42D0C8}" type="sibTrans" cxnId="{85E3EFB7-BDC9-4A8F-B802-6D74DCD4D741}">
      <dgm:prSet/>
      <dgm:spPr/>
      <dgm:t>
        <a:bodyPr/>
        <a:lstStyle/>
        <a:p>
          <a:endParaRPr lang="en-US"/>
        </a:p>
      </dgm:t>
    </dgm:pt>
    <dgm:pt modelId="{F94808F9-B106-4282-A936-E0E70CCF7B70}" type="pres">
      <dgm:prSet presAssocID="{6F7776CE-FC3F-4692-B840-25CDF171793D}" presName="root" presStyleCnt="0">
        <dgm:presLayoutVars>
          <dgm:dir/>
          <dgm:resizeHandles val="exact"/>
        </dgm:presLayoutVars>
      </dgm:prSet>
      <dgm:spPr/>
    </dgm:pt>
    <dgm:pt modelId="{3234DEF9-6810-4184-A007-C29AC46DE6E1}" type="pres">
      <dgm:prSet presAssocID="{08D1D222-AE35-4C2F-8074-D1431996036C}" presName="compNode" presStyleCnt="0"/>
      <dgm:spPr/>
    </dgm:pt>
    <dgm:pt modelId="{5A4B2732-C951-4954-A744-B6CC04D08F00}" type="pres">
      <dgm:prSet presAssocID="{08D1D222-AE35-4C2F-8074-D1431996036C}" presName="bgRect" presStyleLbl="bgShp" presStyleIdx="0" presStyleCnt="4" custLinFactNeighborX="-1070" custLinFactNeighborY="2071"/>
      <dgm:spPr>
        <a:solidFill>
          <a:schemeClr val="bg1"/>
        </a:solidFill>
        <a:ln>
          <a:solidFill>
            <a:schemeClr val="tx1"/>
          </a:solidFill>
        </a:ln>
      </dgm:spPr>
    </dgm:pt>
    <dgm:pt modelId="{9319CC27-BF15-4D7B-98C7-AC2AC02380F0}" type="pres">
      <dgm:prSet presAssocID="{08D1D222-AE35-4C2F-8074-D1431996036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č se souvislou výplní"/>
        </a:ext>
      </dgm:extLst>
    </dgm:pt>
    <dgm:pt modelId="{249F49BA-3D70-41BC-A676-51A8AE7FD6B1}" type="pres">
      <dgm:prSet presAssocID="{08D1D222-AE35-4C2F-8074-D1431996036C}" presName="spaceRect" presStyleCnt="0"/>
      <dgm:spPr/>
    </dgm:pt>
    <dgm:pt modelId="{7748AC4D-6602-42FE-B834-D646F5670254}" type="pres">
      <dgm:prSet presAssocID="{08D1D222-AE35-4C2F-8074-D1431996036C}" presName="parTx" presStyleLbl="revTx" presStyleIdx="0" presStyleCnt="4">
        <dgm:presLayoutVars>
          <dgm:chMax val="0"/>
          <dgm:chPref val="0"/>
        </dgm:presLayoutVars>
      </dgm:prSet>
      <dgm:spPr/>
    </dgm:pt>
    <dgm:pt modelId="{D6EFD204-6BC2-4FC9-B9CA-564D826A4CB5}" type="pres">
      <dgm:prSet presAssocID="{97231400-D58C-402C-854C-311A0D8E273A}" presName="sibTrans" presStyleCnt="0"/>
      <dgm:spPr/>
    </dgm:pt>
    <dgm:pt modelId="{FA701629-8182-4205-BE49-B87DA81EC7A7}" type="pres">
      <dgm:prSet presAssocID="{5A42700C-F6E5-4B3A-855D-35E09A7CAB6C}" presName="compNode" presStyleCnt="0"/>
      <dgm:spPr/>
    </dgm:pt>
    <dgm:pt modelId="{D1D2AE40-94B1-4240-BE5B-D45AC5CF3B17}" type="pres">
      <dgm:prSet presAssocID="{5A42700C-F6E5-4B3A-855D-35E09A7CAB6C}" presName="bgRect" presStyleLbl="bgShp" presStyleIdx="1" presStyleCnt="4"/>
      <dgm:spPr>
        <a:solidFill>
          <a:schemeClr val="bg1"/>
        </a:solidFill>
        <a:ln>
          <a:solidFill>
            <a:schemeClr val="tx1"/>
          </a:solidFill>
        </a:ln>
      </dgm:spPr>
    </dgm:pt>
    <dgm:pt modelId="{2720CB1D-3E7A-4773-8C39-B87816EC5086}" type="pres">
      <dgm:prSet presAssocID="{5A42700C-F6E5-4B3A-855D-35E09A7CAB6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ům obrys"/>
        </a:ext>
      </dgm:extLst>
    </dgm:pt>
    <dgm:pt modelId="{851D8C4D-386D-434D-8DF4-83DB805C8D66}" type="pres">
      <dgm:prSet presAssocID="{5A42700C-F6E5-4B3A-855D-35E09A7CAB6C}" presName="spaceRect" presStyleCnt="0"/>
      <dgm:spPr/>
    </dgm:pt>
    <dgm:pt modelId="{D2725DDB-3601-40BA-8B4F-C51B6F1080D4}" type="pres">
      <dgm:prSet presAssocID="{5A42700C-F6E5-4B3A-855D-35E09A7CAB6C}" presName="parTx" presStyleLbl="revTx" presStyleIdx="1" presStyleCnt="4">
        <dgm:presLayoutVars>
          <dgm:chMax val="0"/>
          <dgm:chPref val="0"/>
        </dgm:presLayoutVars>
      </dgm:prSet>
      <dgm:spPr/>
    </dgm:pt>
    <dgm:pt modelId="{9B114D20-3D7D-469E-9E5F-5D4BC330B3A3}" type="pres">
      <dgm:prSet presAssocID="{58D17EC1-E925-4DF8-8948-9046FE0FF7B5}" presName="sibTrans" presStyleCnt="0"/>
      <dgm:spPr/>
    </dgm:pt>
    <dgm:pt modelId="{26BF01AA-90DF-4BA7-B8CF-2217BF2A6A43}" type="pres">
      <dgm:prSet presAssocID="{77B194AA-84B2-4ECE-8FAF-6E868338C168}" presName="compNode" presStyleCnt="0"/>
      <dgm:spPr/>
    </dgm:pt>
    <dgm:pt modelId="{12B92BE3-8B08-4C7F-AE9B-363D02DFCD4E}" type="pres">
      <dgm:prSet presAssocID="{77B194AA-84B2-4ECE-8FAF-6E868338C168}" presName="bgRect" presStyleLbl="bgShp" presStyleIdx="2" presStyleCnt="4"/>
      <dgm:spPr>
        <a:solidFill>
          <a:schemeClr val="bg1"/>
        </a:solidFill>
        <a:ln>
          <a:solidFill>
            <a:schemeClr val="tx1"/>
          </a:solidFill>
        </a:ln>
      </dgm:spPr>
    </dgm:pt>
    <dgm:pt modelId="{47708262-2FDB-4D36-B261-DD201A83CE23}" type="pres">
      <dgm:prSet presAssocID="{77B194AA-84B2-4ECE-8FAF-6E868338C16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E6476B73-A6D8-4B19-94D7-C73764C15440}" type="pres">
      <dgm:prSet presAssocID="{77B194AA-84B2-4ECE-8FAF-6E868338C168}" presName="spaceRect" presStyleCnt="0"/>
      <dgm:spPr/>
    </dgm:pt>
    <dgm:pt modelId="{9FDCCC23-C398-48C2-ACEF-9127B6E3F738}" type="pres">
      <dgm:prSet presAssocID="{77B194AA-84B2-4ECE-8FAF-6E868338C168}" presName="parTx" presStyleLbl="revTx" presStyleIdx="2" presStyleCnt="4">
        <dgm:presLayoutVars>
          <dgm:chMax val="0"/>
          <dgm:chPref val="0"/>
        </dgm:presLayoutVars>
      </dgm:prSet>
      <dgm:spPr/>
    </dgm:pt>
    <dgm:pt modelId="{F73C4005-0CC1-4C9A-A08D-8BFE6DB952A2}" type="pres">
      <dgm:prSet presAssocID="{B120A955-745E-4E9C-9224-2B734ABE9574}" presName="sibTrans" presStyleCnt="0"/>
      <dgm:spPr/>
    </dgm:pt>
    <dgm:pt modelId="{AB914C73-BA6A-4EA1-8EE4-38C790B63841}" type="pres">
      <dgm:prSet presAssocID="{E1B98A76-FFE4-440B-9AB7-9CAA764F34AB}" presName="compNode" presStyleCnt="0"/>
      <dgm:spPr/>
    </dgm:pt>
    <dgm:pt modelId="{28746BA8-2A37-4FD8-A467-168CCABFC01A}" type="pres">
      <dgm:prSet presAssocID="{E1B98A76-FFE4-440B-9AB7-9CAA764F34AB}" presName="bgRect" presStyleLbl="bgShp" presStyleIdx="3" presStyleCnt="4"/>
      <dgm:spPr>
        <a:solidFill>
          <a:schemeClr val="bg1"/>
        </a:solidFill>
        <a:ln>
          <a:solidFill>
            <a:schemeClr val="tx1"/>
          </a:solidFill>
        </a:ln>
      </dgm:spPr>
    </dgm:pt>
    <dgm:pt modelId="{F531C61F-CD21-451E-8E6D-763B2FE552DA}" type="pres">
      <dgm:prSet presAssocID="{E1B98A76-FFE4-440B-9AB7-9CAA764F34A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štovní známka"/>
        </a:ext>
      </dgm:extLst>
    </dgm:pt>
    <dgm:pt modelId="{60E533B3-2DA8-4B83-9F98-6AED93FFBA41}" type="pres">
      <dgm:prSet presAssocID="{E1B98A76-FFE4-440B-9AB7-9CAA764F34AB}" presName="spaceRect" presStyleCnt="0"/>
      <dgm:spPr/>
    </dgm:pt>
    <dgm:pt modelId="{546FF3B2-C730-42F2-900E-9EB40628F6EB}" type="pres">
      <dgm:prSet presAssocID="{E1B98A76-FFE4-440B-9AB7-9CAA764F34A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3D99A1A-2E41-4C1E-9A1F-C012B6854374}" srcId="{6F7776CE-FC3F-4692-B840-25CDF171793D}" destId="{77B194AA-84B2-4ECE-8FAF-6E868338C168}" srcOrd="2" destOrd="0" parTransId="{4F51640A-1A3A-41DA-A16F-57B1F56423A9}" sibTransId="{B120A955-745E-4E9C-9224-2B734ABE9574}"/>
    <dgm:cxn modelId="{B222F232-CBEC-43C6-A1E2-7493C0EBB70C}" type="presOf" srcId="{77B194AA-84B2-4ECE-8FAF-6E868338C168}" destId="{9FDCCC23-C398-48C2-ACEF-9127B6E3F738}" srcOrd="0" destOrd="0" presId="urn:microsoft.com/office/officeart/2018/2/layout/IconVerticalSolidList"/>
    <dgm:cxn modelId="{BBDD6B34-8D50-45D4-82E8-1B9E5BFBF720}" type="presOf" srcId="{E1B98A76-FFE4-440B-9AB7-9CAA764F34AB}" destId="{546FF3B2-C730-42F2-900E-9EB40628F6EB}" srcOrd="0" destOrd="0" presId="urn:microsoft.com/office/officeart/2018/2/layout/IconVerticalSolidList"/>
    <dgm:cxn modelId="{47FF3E4F-CAEF-48E0-9B83-5A12C0F8011E}" srcId="{6F7776CE-FC3F-4692-B840-25CDF171793D}" destId="{08D1D222-AE35-4C2F-8074-D1431996036C}" srcOrd="0" destOrd="0" parTransId="{5E4CD8B6-0BDB-4836-8CC9-47A55DCE3A5C}" sibTransId="{97231400-D58C-402C-854C-311A0D8E273A}"/>
    <dgm:cxn modelId="{7184CD97-ACA7-41E7-AF03-19D22DEF46A9}" srcId="{6F7776CE-FC3F-4692-B840-25CDF171793D}" destId="{5A42700C-F6E5-4B3A-855D-35E09A7CAB6C}" srcOrd="1" destOrd="0" parTransId="{70DD9BA8-1CAF-434C-A13A-962EE10C98A4}" sibTransId="{58D17EC1-E925-4DF8-8948-9046FE0FF7B5}"/>
    <dgm:cxn modelId="{85E3EFB7-BDC9-4A8F-B802-6D74DCD4D741}" srcId="{6F7776CE-FC3F-4692-B840-25CDF171793D}" destId="{E1B98A76-FFE4-440B-9AB7-9CAA764F34AB}" srcOrd="3" destOrd="0" parTransId="{38633867-5F09-4451-ADFF-3A24D6036AAB}" sibTransId="{B3388017-4429-41DA-B558-1C603C42D0C8}"/>
    <dgm:cxn modelId="{60BD52BC-234E-47AF-BC48-EC0EE7CA62B8}" type="presOf" srcId="{5A42700C-F6E5-4B3A-855D-35E09A7CAB6C}" destId="{D2725DDB-3601-40BA-8B4F-C51B6F1080D4}" srcOrd="0" destOrd="0" presId="urn:microsoft.com/office/officeart/2018/2/layout/IconVerticalSolidList"/>
    <dgm:cxn modelId="{2C2E1EBF-305A-4317-A7A4-A4228D3F6264}" type="presOf" srcId="{6F7776CE-FC3F-4692-B840-25CDF171793D}" destId="{F94808F9-B106-4282-A936-E0E70CCF7B70}" srcOrd="0" destOrd="0" presId="urn:microsoft.com/office/officeart/2018/2/layout/IconVerticalSolidList"/>
    <dgm:cxn modelId="{60B6BBD9-9A14-4DDF-B399-707DF67E8A5F}" type="presOf" srcId="{08D1D222-AE35-4C2F-8074-D1431996036C}" destId="{7748AC4D-6602-42FE-B834-D646F5670254}" srcOrd="0" destOrd="0" presId="urn:microsoft.com/office/officeart/2018/2/layout/IconVerticalSolidList"/>
    <dgm:cxn modelId="{BF2A2A76-87B1-4CC7-A079-D677834EEFBE}" type="presParOf" srcId="{F94808F9-B106-4282-A936-E0E70CCF7B70}" destId="{3234DEF9-6810-4184-A007-C29AC46DE6E1}" srcOrd="0" destOrd="0" presId="urn:microsoft.com/office/officeart/2018/2/layout/IconVerticalSolidList"/>
    <dgm:cxn modelId="{FC8360CF-AFC9-43DA-87B1-F89877141E64}" type="presParOf" srcId="{3234DEF9-6810-4184-A007-C29AC46DE6E1}" destId="{5A4B2732-C951-4954-A744-B6CC04D08F00}" srcOrd="0" destOrd="0" presId="urn:microsoft.com/office/officeart/2018/2/layout/IconVerticalSolidList"/>
    <dgm:cxn modelId="{498B4044-2E05-42FF-875D-5FD76A93FE66}" type="presParOf" srcId="{3234DEF9-6810-4184-A007-C29AC46DE6E1}" destId="{9319CC27-BF15-4D7B-98C7-AC2AC02380F0}" srcOrd="1" destOrd="0" presId="urn:microsoft.com/office/officeart/2018/2/layout/IconVerticalSolidList"/>
    <dgm:cxn modelId="{7A6C80DE-FBE3-40BB-93CE-068BD367954B}" type="presParOf" srcId="{3234DEF9-6810-4184-A007-C29AC46DE6E1}" destId="{249F49BA-3D70-41BC-A676-51A8AE7FD6B1}" srcOrd="2" destOrd="0" presId="urn:microsoft.com/office/officeart/2018/2/layout/IconVerticalSolidList"/>
    <dgm:cxn modelId="{C5379AA6-A640-4B32-A388-B3F8B7EC5316}" type="presParOf" srcId="{3234DEF9-6810-4184-A007-C29AC46DE6E1}" destId="{7748AC4D-6602-42FE-B834-D646F5670254}" srcOrd="3" destOrd="0" presId="urn:microsoft.com/office/officeart/2018/2/layout/IconVerticalSolidList"/>
    <dgm:cxn modelId="{0785E3FA-4A39-4966-BF1F-A71BF2391098}" type="presParOf" srcId="{F94808F9-B106-4282-A936-E0E70CCF7B70}" destId="{D6EFD204-6BC2-4FC9-B9CA-564D826A4CB5}" srcOrd="1" destOrd="0" presId="urn:microsoft.com/office/officeart/2018/2/layout/IconVerticalSolidList"/>
    <dgm:cxn modelId="{DC97A4E9-6C88-4B03-A886-FA44DF3CECF6}" type="presParOf" srcId="{F94808F9-B106-4282-A936-E0E70CCF7B70}" destId="{FA701629-8182-4205-BE49-B87DA81EC7A7}" srcOrd="2" destOrd="0" presId="urn:microsoft.com/office/officeart/2018/2/layout/IconVerticalSolidList"/>
    <dgm:cxn modelId="{1DD577AD-EBC2-48B6-BD52-B1CB1E85F6DD}" type="presParOf" srcId="{FA701629-8182-4205-BE49-B87DA81EC7A7}" destId="{D1D2AE40-94B1-4240-BE5B-D45AC5CF3B17}" srcOrd="0" destOrd="0" presId="urn:microsoft.com/office/officeart/2018/2/layout/IconVerticalSolidList"/>
    <dgm:cxn modelId="{E25FAC2A-8314-4B29-B1C5-877BF2BBD92A}" type="presParOf" srcId="{FA701629-8182-4205-BE49-B87DA81EC7A7}" destId="{2720CB1D-3E7A-4773-8C39-B87816EC5086}" srcOrd="1" destOrd="0" presId="urn:microsoft.com/office/officeart/2018/2/layout/IconVerticalSolidList"/>
    <dgm:cxn modelId="{36884632-AE9D-4E4C-879D-61707A294F8A}" type="presParOf" srcId="{FA701629-8182-4205-BE49-B87DA81EC7A7}" destId="{851D8C4D-386D-434D-8DF4-83DB805C8D66}" srcOrd="2" destOrd="0" presId="urn:microsoft.com/office/officeart/2018/2/layout/IconVerticalSolidList"/>
    <dgm:cxn modelId="{1EE070B2-4D9A-4707-8343-DFAF29D2236C}" type="presParOf" srcId="{FA701629-8182-4205-BE49-B87DA81EC7A7}" destId="{D2725DDB-3601-40BA-8B4F-C51B6F1080D4}" srcOrd="3" destOrd="0" presId="urn:microsoft.com/office/officeart/2018/2/layout/IconVerticalSolidList"/>
    <dgm:cxn modelId="{CC4498D7-8326-4BA2-AF9D-5CEA6DA88697}" type="presParOf" srcId="{F94808F9-B106-4282-A936-E0E70CCF7B70}" destId="{9B114D20-3D7D-469E-9E5F-5D4BC330B3A3}" srcOrd="3" destOrd="0" presId="urn:microsoft.com/office/officeart/2018/2/layout/IconVerticalSolidList"/>
    <dgm:cxn modelId="{D2AF87E3-6626-414A-BC78-003E2EE771F3}" type="presParOf" srcId="{F94808F9-B106-4282-A936-E0E70CCF7B70}" destId="{26BF01AA-90DF-4BA7-B8CF-2217BF2A6A43}" srcOrd="4" destOrd="0" presId="urn:microsoft.com/office/officeart/2018/2/layout/IconVerticalSolidList"/>
    <dgm:cxn modelId="{2BBD12DA-D45B-4135-9927-600E21EBC230}" type="presParOf" srcId="{26BF01AA-90DF-4BA7-B8CF-2217BF2A6A43}" destId="{12B92BE3-8B08-4C7F-AE9B-363D02DFCD4E}" srcOrd="0" destOrd="0" presId="urn:microsoft.com/office/officeart/2018/2/layout/IconVerticalSolidList"/>
    <dgm:cxn modelId="{BF90251E-62F5-445C-BBF4-50457C008087}" type="presParOf" srcId="{26BF01AA-90DF-4BA7-B8CF-2217BF2A6A43}" destId="{47708262-2FDB-4D36-B261-DD201A83CE23}" srcOrd="1" destOrd="0" presId="urn:microsoft.com/office/officeart/2018/2/layout/IconVerticalSolidList"/>
    <dgm:cxn modelId="{7C0550F2-38A0-4CD9-93B1-57CB65A496C9}" type="presParOf" srcId="{26BF01AA-90DF-4BA7-B8CF-2217BF2A6A43}" destId="{E6476B73-A6D8-4B19-94D7-C73764C15440}" srcOrd="2" destOrd="0" presId="urn:microsoft.com/office/officeart/2018/2/layout/IconVerticalSolidList"/>
    <dgm:cxn modelId="{FC19BD09-E0CE-4021-B573-24DA5361337F}" type="presParOf" srcId="{26BF01AA-90DF-4BA7-B8CF-2217BF2A6A43}" destId="{9FDCCC23-C398-48C2-ACEF-9127B6E3F738}" srcOrd="3" destOrd="0" presId="urn:microsoft.com/office/officeart/2018/2/layout/IconVerticalSolidList"/>
    <dgm:cxn modelId="{97FAA1A9-04F6-46CD-A7E2-5233F35AD7F1}" type="presParOf" srcId="{F94808F9-B106-4282-A936-E0E70CCF7B70}" destId="{F73C4005-0CC1-4C9A-A08D-8BFE6DB952A2}" srcOrd="5" destOrd="0" presId="urn:microsoft.com/office/officeart/2018/2/layout/IconVerticalSolidList"/>
    <dgm:cxn modelId="{AC260B56-5370-4052-9787-6A9F449B7CEE}" type="presParOf" srcId="{F94808F9-B106-4282-A936-E0E70CCF7B70}" destId="{AB914C73-BA6A-4EA1-8EE4-38C790B63841}" srcOrd="6" destOrd="0" presId="urn:microsoft.com/office/officeart/2018/2/layout/IconVerticalSolidList"/>
    <dgm:cxn modelId="{934A6203-ADE5-48A3-9F99-137999105768}" type="presParOf" srcId="{AB914C73-BA6A-4EA1-8EE4-38C790B63841}" destId="{28746BA8-2A37-4FD8-A467-168CCABFC01A}" srcOrd="0" destOrd="0" presId="urn:microsoft.com/office/officeart/2018/2/layout/IconVerticalSolidList"/>
    <dgm:cxn modelId="{20F88E63-21AA-4A8D-85D9-9418D04ACB24}" type="presParOf" srcId="{AB914C73-BA6A-4EA1-8EE4-38C790B63841}" destId="{F531C61F-CD21-451E-8E6D-763B2FE552DA}" srcOrd="1" destOrd="0" presId="urn:microsoft.com/office/officeart/2018/2/layout/IconVerticalSolidList"/>
    <dgm:cxn modelId="{F22A8883-271A-48BA-B3BD-391C416E87E5}" type="presParOf" srcId="{AB914C73-BA6A-4EA1-8EE4-38C790B63841}" destId="{60E533B3-2DA8-4B83-9F98-6AED93FFBA41}" srcOrd="2" destOrd="0" presId="urn:microsoft.com/office/officeart/2018/2/layout/IconVerticalSolidList"/>
    <dgm:cxn modelId="{325D9256-005D-488D-B4D7-D0D30CD482C7}" type="presParOf" srcId="{AB914C73-BA6A-4EA1-8EE4-38C790B63841}" destId="{546FF3B2-C730-42F2-900E-9EB40628F6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B2732-C951-4954-A744-B6CC04D08F00}">
      <dsp:nvSpPr>
        <dsp:cNvPr id="0" name=""/>
        <dsp:cNvSpPr/>
      </dsp:nvSpPr>
      <dsp:spPr>
        <a:xfrm>
          <a:off x="0" y="23759"/>
          <a:ext cx="11029615" cy="93506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9CC27-BF15-4D7B-98C7-AC2AC02380F0}">
      <dsp:nvSpPr>
        <dsp:cNvPr id="0" name=""/>
        <dsp:cNvSpPr/>
      </dsp:nvSpPr>
      <dsp:spPr>
        <a:xfrm>
          <a:off x="282858" y="214784"/>
          <a:ext cx="514790" cy="514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8AC4D-6602-42FE-B834-D646F5670254}">
      <dsp:nvSpPr>
        <dsp:cNvPr id="0" name=""/>
        <dsp:cNvSpPr/>
      </dsp:nvSpPr>
      <dsp:spPr>
        <a:xfrm>
          <a:off x="1080508" y="4394"/>
          <a:ext cx="9900292" cy="1022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239" tIns="108239" rIns="108239" bIns="10823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Z DOMOVA</a:t>
          </a:r>
          <a:endParaRPr lang="en-US" sz="2400" kern="1200" dirty="0"/>
        </a:p>
      </dsp:txBody>
      <dsp:txXfrm>
        <a:off x="1080508" y="4394"/>
        <a:ext cx="9900292" cy="1022732"/>
      </dsp:txXfrm>
    </dsp:sp>
    <dsp:sp modelId="{D1D2AE40-94B1-4240-BE5B-D45AC5CF3B17}">
      <dsp:nvSpPr>
        <dsp:cNvPr id="0" name=""/>
        <dsp:cNvSpPr/>
      </dsp:nvSpPr>
      <dsp:spPr>
        <a:xfrm>
          <a:off x="0" y="1282809"/>
          <a:ext cx="11029615" cy="93506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0CB1D-3E7A-4773-8C39-B87816EC5086}">
      <dsp:nvSpPr>
        <dsp:cNvPr id="0" name=""/>
        <dsp:cNvSpPr/>
      </dsp:nvSpPr>
      <dsp:spPr>
        <a:xfrm>
          <a:off x="282858" y="1493200"/>
          <a:ext cx="514790" cy="514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25DDB-3601-40BA-8B4F-C51B6F1080D4}">
      <dsp:nvSpPr>
        <dsp:cNvPr id="0" name=""/>
        <dsp:cNvSpPr/>
      </dsp:nvSpPr>
      <dsp:spPr>
        <a:xfrm>
          <a:off x="1080508" y="1282809"/>
          <a:ext cx="9900292" cy="1022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239" tIns="108239" rIns="108239" bIns="10823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Z POBYTOVÉHO ZAŘÍZENÍ</a:t>
          </a:r>
          <a:endParaRPr lang="en-US" sz="2400" kern="1200" dirty="0"/>
        </a:p>
      </dsp:txBody>
      <dsp:txXfrm>
        <a:off x="1080508" y="1282809"/>
        <a:ext cx="9900292" cy="1022732"/>
      </dsp:txXfrm>
    </dsp:sp>
    <dsp:sp modelId="{12B92BE3-8B08-4C7F-AE9B-363D02DFCD4E}">
      <dsp:nvSpPr>
        <dsp:cNvPr id="0" name=""/>
        <dsp:cNvSpPr/>
      </dsp:nvSpPr>
      <dsp:spPr>
        <a:xfrm>
          <a:off x="0" y="2561225"/>
          <a:ext cx="11029615" cy="93506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08262-2FDB-4D36-B261-DD201A83CE23}">
      <dsp:nvSpPr>
        <dsp:cNvPr id="0" name=""/>
        <dsp:cNvSpPr/>
      </dsp:nvSpPr>
      <dsp:spPr>
        <a:xfrm>
          <a:off x="282858" y="2771615"/>
          <a:ext cx="514790" cy="5142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CCC23-C398-48C2-ACEF-9127B6E3F738}">
      <dsp:nvSpPr>
        <dsp:cNvPr id="0" name=""/>
        <dsp:cNvSpPr/>
      </dsp:nvSpPr>
      <dsp:spPr>
        <a:xfrm>
          <a:off x="1080508" y="2561225"/>
          <a:ext cx="9900292" cy="1022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239" tIns="108239" rIns="108239" bIns="10823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ZE ZDRAVOTNICKÉHO ZAŘÍZENÍ </a:t>
          </a:r>
          <a:r>
            <a:rPr lang="cs-CZ" sz="2000" b="1" kern="1200" dirty="0"/>
            <a:t>PO 60 DNECH SOUVISLÉ HOSPITALIZACE                                    </a:t>
          </a:r>
          <a:r>
            <a:rPr lang="cs-CZ" sz="1800" kern="1200" dirty="0"/>
            <a:t>(POTVRZENÍ VYDÁ DANÉ ZAŘÍZENÍ – BUĎ SPECIÁLNÍ POTVRZENÍ, NEBO PRŮBĚŽNÁ LÉKAŘSKÁ ZPRÁVA)</a:t>
          </a:r>
          <a:endParaRPr lang="en-US" sz="1800" kern="1200" dirty="0"/>
        </a:p>
      </dsp:txBody>
      <dsp:txXfrm>
        <a:off x="1080508" y="2561225"/>
        <a:ext cx="9900292" cy="1022732"/>
      </dsp:txXfrm>
    </dsp:sp>
    <dsp:sp modelId="{28746BA8-2A37-4FD8-A467-168CCABFC01A}">
      <dsp:nvSpPr>
        <dsp:cNvPr id="0" name=""/>
        <dsp:cNvSpPr/>
      </dsp:nvSpPr>
      <dsp:spPr>
        <a:xfrm>
          <a:off x="0" y="3839640"/>
          <a:ext cx="11029615" cy="93506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1C61F-CD21-451E-8E6D-763B2FE552DA}">
      <dsp:nvSpPr>
        <dsp:cNvPr id="0" name=""/>
        <dsp:cNvSpPr/>
      </dsp:nvSpPr>
      <dsp:spPr>
        <a:xfrm>
          <a:off x="282858" y="4050031"/>
          <a:ext cx="514790" cy="5142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FF3B2-C730-42F2-900E-9EB40628F6EB}">
      <dsp:nvSpPr>
        <dsp:cNvPr id="0" name=""/>
        <dsp:cNvSpPr/>
      </dsp:nvSpPr>
      <dsp:spPr>
        <a:xfrm>
          <a:off x="1080508" y="3839640"/>
          <a:ext cx="9847204" cy="1022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239" tIns="108239" rIns="108239" bIns="10823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PODAT ŽÁDOST LZE OSOBNĚ (MŮŽE BÝT VYŽADOVÁN OBČANSKÝ PRŮKAZ NEBO KOPIE OP ŽADATELE), POŠTOU – DOPORUČUJI ZASLAT VŽDY ORIGINÁL VLASTNORUČNÍHO PODPISU ŽADATELE</a:t>
          </a:r>
          <a:endParaRPr lang="en-US" sz="2000" kern="1200" dirty="0"/>
        </a:p>
      </dsp:txBody>
      <dsp:txXfrm>
        <a:off x="1080508" y="3839640"/>
        <a:ext cx="9847204" cy="1022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7DCA4C-7825-44A0-B31A-4BAD6120D580}" type="datetime1">
              <a:rPr lang="cs-CZ" smtClean="0"/>
              <a:t>05.02.2024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CCFE8D-08E6-40AC-BF4B-494C67BC535C}" type="datetime1">
              <a:rPr lang="cs-CZ" smtClean="0"/>
              <a:t>05.02.2024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EC4697-A511-4167-98D5-E240268A2670}" type="datetime1">
              <a:rPr lang="cs-CZ" smtClean="0"/>
              <a:t>05.02.2024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2422F-D08F-49D0-98CD-DC7D2F2607DE}" type="datetime1">
              <a:rPr lang="cs-CZ" smtClean="0"/>
              <a:t>05.02.2024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72C44F-B7A3-4350-988C-CFC166A0AA82}" type="datetime1">
              <a:rPr lang="cs-CZ" smtClean="0"/>
              <a:t>05.02.2024</a:t>
            </a:fld>
            <a:endParaRPr lang="en-US" dirty="0"/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25B38F-3440-48E9-8BA6-B9B0E297B628}" type="datetime1">
              <a:rPr lang="cs-CZ" smtClean="0"/>
              <a:t>05.02.2024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CB43DD-355E-4ACB-AF6B-F0A0D93B1FF7}" type="datetime1">
              <a:rPr lang="cs-CZ" smtClean="0"/>
              <a:t>05.02.2024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0DC0DA-1C84-4CFB-A589-758D033EC754}" type="datetime1">
              <a:rPr lang="cs-CZ" smtClean="0"/>
              <a:t>05.02.2024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68CB40-5E53-430A-BC80-66A7330A3E11}" type="datetime1">
              <a:rPr lang="cs-CZ" smtClean="0"/>
              <a:t>05.02.2024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030092-A1C2-46B4-B050-3676FFA9CD44}" type="datetime1">
              <a:rPr lang="cs-CZ" smtClean="0"/>
              <a:t>05.02.2024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D7C02-7CC9-44AF-9768-6A6F42347937}" type="datetime1">
              <a:rPr lang="cs-CZ" smtClean="0"/>
              <a:t>05.02.2024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4E756D9B-B1BA-4BAF-99A5-DC08EF34F207}" type="datetime1">
              <a:rPr lang="cs-CZ" smtClean="0"/>
              <a:t>05.02.2024</a:t>
            </a:fld>
            <a:endParaRPr lang="en-US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E295CD-EF07-4568-A35E-D8DFD54CCEB6}" type="datetime1">
              <a:rPr lang="cs-CZ" smtClean="0"/>
              <a:t>05.02.2024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00C9E6-3834-4C30-AC74-37ACA7F99694}" type="datetime1">
              <a:rPr lang="cs-CZ" smtClean="0"/>
              <a:t>05.02.2024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bdélní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psv.cz/formulare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Obdélník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6000" dirty="0"/>
              <a:t>P</a:t>
            </a:r>
            <a:r>
              <a:rPr lang="cs" sz="6000" dirty="0"/>
              <a:t>říspěvek na péči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1020430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2400" dirty="0"/>
              <a:t>M</a:t>
            </a:r>
            <a:r>
              <a:rPr lang="cs" sz="2400" dirty="0"/>
              <a:t>artina rafačová </a:t>
            </a:r>
          </a:p>
          <a:p>
            <a:pPr algn="ctr" rtl="0"/>
            <a:r>
              <a:rPr lang="cs-CZ" sz="2400" dirty="0"/>
              <a:t>D</a:t>
            </a:r>
            <a:r>
              <a:rPr lang="cs" sz="2400" dirty="0"/>
              <a:t>iakonie praha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6" name="Obrázek 5" descr="Logo v detailu&#10;&#10;Automaticky generovaný popis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761927"/>
            <a:ext cx="11260667" cy="26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114F690-3355-1A35-1865-FCBF18064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7930" y="914400"/>
            <a:ext cx="7210689" cy="6129086"/>
          </a:xfrm>
          <a:noFill/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3E5183-0B1B-4524-14CF-1F59CB62F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9E25B38F-3440-48E9-8BA6-B9B0E297B628}" type="datetime1">
              <a:rPr lang="cs-CZ" smtClean="0"/>
              <a:pPr rtl="0">
                <a:spcAft>
                  <a:spcPts val="600"/>
                </a:spcAft>
              </a:pPr>
              <a:t>05.02.2024</a:t>
            </a:fld>
            <a:endParaRPr lang="en-US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DCCC9006-20CF-47FA-D1A4-19B3BACCB184}"/>
              </a:ext>
            </a:extLst>
          </p:cNvPr>
          <p:cNvSpPr/>
          <p:nvPr/>
        </p:nvSpPr>
        <p:spPr>
          <a:xfrm>
            <a:off x="522514" y="3993502"/>
            <a:ext cx="2183363" cy="153022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OSOBNÍ ÚDAJE ŽADATELE</a:t>
            </a:r>
          </a:p>
        </p:txBody>
      </p:sp>
    </p:spTree>
    <p:extLst>
      <p:ext uri="{BB962C8B-B14F-4D97-AF65-F5344CB8AC3E}">
        <p14:creationId xmlns:p14="http://schemas.microsoft.com/office/powerpoint/2010/main" val="239929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text, snímek obrazovky, číslo, účtenka&#10;&#10;Popis byl vytvořen automaticky">
            <a:extLst>
              <a:ext uri="{FF2B5EF4-FFF2-40B4-BE49-F238E27FC236}">
                <a16:creationId xmlns:a16="http://schemas.microsoft.com/office/drawing/2014/main" id="{F4C4A153-96E5-AB91-4C2D-106A48D24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4515" y="620713"/>
            <a:ext cx="6262969" cy="6169025"/>
          </a:xfrm>
          <a:noFill/>
        </p:spPr>
      </p:pic>
      <p:sp>
        <p:nvSpPr>
          <p:cNvPr id="4" name="Zástupný symbol pro datum 3" hidden="1">
            <a:extLst>
              <a:ext uri="{FF2B5EF4-FFF2-40B4-BE49-F238E27FC236}">
                <a16:creationId xmlns:a16="http://schemas.microsoft.com/office/drawing/2014/main" id="{5256CD3D-04EB-3EC7-140B-79BC1D8EC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9E25B38F-3440-48E9-8BA6-B9B0E297B628}" type="datetime1">
              <a:rPr lang="cs-CZ" smtClean="0"/>
              <a:pPr rtl="0">
                <a:spcAft>
                  <a:spcPts val="600"/>
                </a:spcAft>
              </a:pPr>
              <a:t>05.02.2024</a:t>
            </a:fld>
            <a:endParaRPr lang="en-US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603E6D4D-1973-AE45-7B98-EBC305082791}"/>
              </a:ext>
            </a:extLst>
          </p:cNvPr>
          <p:cNvSpPr/>
          <p:nvPr/>
        </p:nvSpPr>
        <p:spPr>
          <a:xfrm>
            <a:off x="382556" y="914400"/>
            <a:ext cx="2581960" cy="1940767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JAKÉ SOCIÁLNÍ SLUŽBY ŽADATEL VYUŽÍVÁ</a:t>
            </a:r>
          </a:p>
        </p:txBody>
      </p:sp>
    </p:spTree>
    <p:extLst>
      <p:ext uri="{BB962C8B-B14F-4D97-AF65-F5344CB8AC3E}">
        <p14:creationId xmlns:p14="http://schemas.microsoft.com/office/powerpoint/2010/main" val="936413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DE948CE-7D94-AAF9-6A54-CEA0AC000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667" y="620713"/>
            <a:ext cx="6476666" cy="6169025"/>
          </a:xfrm>
          <a:noFill/>
        </p:spPr>
      </p:pic>
      <p:sp>
        <p:nvSpPr>
          <p:cNvPr id="4" name="Zástupný symbol pro datum 3" hidden="1">
            <a:extLst>
              <a:ext uri="{FF2B5EF4-FFF2-40B4-BE49-F238E27FC236}">
                <a16:creationId xmlns:a16="http://schemas.microsoft.com/office/drawing/2014/main" id="{E19391FB-9E30-0953-0B59-EB3175CE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9E25B38F-3440-48E9-8BA6-B9B0E297B628}" type="datetime1">
              <a:rPr lang="cs-CZ" smtClean="0"/>
              <a:pPr rtl="0">
                <a:spcAft>
                  <a:spcPts val="600"/>
                </a:spcAft>
              </a:pPr>
              <a:t>05.02.2024</a:t>
            </a:fld>
            <a:endParaRPr lang="en-US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C96CCE44-4964-8CBF-F83E-DF1CBBACD376}"/>
              </a:ext>
            </a:extLst>
          </p:cNvPr>
          <p:cNvSpPr/>
          <p:nvPr/>
        </p:nvSpPr>
        <p:spPr>
          <a:xfrm>
            <a:off x="279918" y="847724"/>
            <a:ext cx="2577749" cy="183016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POMOC POSKYTOVANÁ OSOBOU BLÍZKOU</a:t>
            </a:r>
          </a:p>
        </p:txBody>
      </p:sp>
      <p:sp>
        <p:nvSpPr>
          <p:cNvPr id="10" name="Šipka: doleva 9">
            <a:extLst>
              <a:ext uri="{FF2B5EF4-FFF2-40B4-BE49-F238E27FC236}">
                <a16:creationId xmlns:a16="http://schemas.microsoft.com/office/drawing/2014/main" id="{91010336-E6CD-6B11-51C8-937414E4C631}"/>
              </a:ext>
            </a:extLst>
          </p:cNvPr>
          <p:cNvSpPr/>
          <p:nvPr/>
        </p:nvSpPr>
        <p:spPr>
          <a:xfrm>
            <a:off x="9199984" y="4884803"/>
            <a:ext cx="2603241" cy="1432021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VLASTNORUČNÍ PODPIS ŽADATELE</a:t>
            </a: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80F0B307-7F36-B2E2-6300-13C5AD30972F}"/>
              </a:ext>
            </a:extLst>
          </p:cNvPr>
          <p:cNvSpPr/>
          <p:nvPr/>
        </p:nvSpPr>
        <p:spPr>
          <a:xfrm>
            <a:off x="388775" y="4702628"/>
            <a:ext cx="2388637" cy="1614196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MÍSTO A DATUM SEPSÁNÍ</a:t>
            </a:r>
          </a:p>
        </p:txBody>
      </p:sp>
    </p:spTree>
    <p:extLst>
      <p:ext uri="{BB962C8B-B14F-4D97-AF65-F5344CB8AC3E}">
        <p14:creationId xmlns:p14="http://schemas.microsoft.com/office/powerpoint/2010/main" val="283561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5D878A-9E10-9865-6905-577921AD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 2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1B0B99-DFD2-0A30-C881-2F7E7BE62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87420"/>
            <a:ext cx="11029615" cy="4436494"/>
          </a:xfrm>
        </p:spPr>
        <p:txBody>
          <a:bodyPr>
            <a:normAutofit/>
          </a:bodyPr>
          <a:lstStyle/>
          <a:p>
            <a:r>
              <a:rPr lang="cs-CZ" sz="2800" b="1" dirty="0"/>
              <a:t>DODEJTE VŠECHNY CHYBĚJÍCÍ LÉKAŘSKÉ ZPRÁVY OD SPECIALISTŮ SVÉMU PRAKTICKÉMU LÉKAŘI</a:t>
            </a:r>
          </a:p>
          <a:p>
            <a:r>
              <a:rPr lang="cs-CZ" sz="2800" b="1" dirty="0"/>
              <a:t>BĚHEM ŘÍZENÍ O PNP </a:t>
            </a:r>
            <a:r>
              <a:rPr lang="cs-CZ" sz="2800" b="1"/>
              <a:t>JE POVINNOST </a:t>
            </a:r>
            <a:r>
              <a:rPr lang="cs-CZ" sz="2800" b="1" dirty="0"/>
              <a:t>OZNAMOVAT NA ÚP NASTALÉ ZMĚNY – ZMĚNY NAHLAŠUJE BUĎ ŽADATEL, NEBO OSOBA PEČUJÍCÍ, NEBO ZAŘÍZENÍ</a:t>
            </a:r>
          </a:p>
          <a:p>
            <a:r>
              <a:rPr lang="cs-CZ" sz="2800" b="1" dirty="0"/>
              <a:t>PŘÍKLAD ZMĚN: ZMĚNA TRVALÉHO BYDLIŠTĚ, HOSPITALIZACE, ÚMRTÍ, PŘIJETÍ DO POBYTOVÉHO ZAŘÍZENÍ, ZMĚNA PEČUJÍCÍ OSOBY</a:t>
            </a:r>
          </a:p>
          <a:p>
            <a:r>
              <a:rPr lang="cs-CZ" sz="2800" b="1" dirty="0"/>
              <a:t>ÚP POTVRDÍ PŘIJETÍ ŽÁDOSTI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9DA044-EA13-1EA3-1491-A7EBC8D9A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05.02.2024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73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F8F17-9566-FB35-34EA-C9B641D6E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5644"/>
          </a:xfrm>
        </p:spPr>
        <p:txBody>
          <a:bodyPr/>
          <a:lstStyle/>
          <a:p>
            <a:r>
              <a:rPr lang="cs-CZ" dirty="0"/>
              <a:t>KROK 3 – SOCIÁLNÍ ŠETŘENÍ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ABC7FF-5B2E-79E1-9162-57807E088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4533038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PŘEDEM DOMLUVENÁ NÁVŠTĚVA PRACOVNÍKEM ÚŘADU PRÁCE – SOCIÁLNÍ PRACOVNÍK</a:t>
            </a:r>
          </a:p>
          <a:p>
            <a:r>
              <a:rPr lang="cs-CZ" sz="2800" dirty="0"/>
              <a:t>PRACOVNÍK ZJIŠŤUJE PODMÍNKY BYDLENÍ, FYZICKOU, DUŠEVNÍ A SOCIÁLNÍ STRÁNKU ŽADATELE = SCHOPNOST SAMOSTATNÉHO ŽIVOTA</a:t>
            </a:r>
          </a:p>
          <a:p>
            <a:r>
              <a:rPr lang="cs-CZ" sz="2800" b="1" dirty="0"/>
              <a:t>HODNOTÍ SE 10 ZÁKLADNÍCH ŽIVOTNÍCH POTŘEB: MOBILITA, ORIENTACE, KOMUNIKACE, STRAVOVÁNÍ, OBLÉKÁNÍ A OBOUVÁNÍ, TĚLESNÁ HYGIENA, VÝKON FYZIOLOGICKÉ POTŘEBY, PÉČE O ZDRAVÍ, OSOBNÍ AKTIVITY, PÉČE O DOMÁCNOST</a:t>
            </a:r>
          </a:p>
          <a:p>
            <a:r>
              <a:rPr lang="cs-CZ" sz="2800" b="1" dirty="0"/>
              <a:t>PÍSEMNÝ ZÁPIS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B36D17-D387-2C58-718F-28B4859E4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05.02.2024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55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06859-1DE4-4DC6-EC7D-03EF99C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12319"/>
          </a:xfrm>
        </p:spPr>
        <p:txBody>
          <a:bodyPr/>
          <a:lstStyle/>
          <a:p>
            <a:r>
              <a:rPr lang="cs-CZ" dirty="0"/>
              <a:t>HODNOCENÍ ZÁKLADNÍCH POTŘEB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67BD1C-E344-D04D-5041-7A7E10FC3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87420"/>
            <a:ext cx="11029615" cy="4264090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KAŽDODENNÍ DOHLED NEBO POMOC PŘI 3-4 ZÁKLADNÍCH POTŘEBÁCH = 1. STUPEŇ PNP</a:t>
            </a:r>
          </a:p>
          <a:p>
            <a:r>
              <a:rPr lang="cs-CZ" sz="2800" dirty="0"/>
              <a:t>KAŽDODENNÍ DOHLED NEBO POMOC PŘI 5 – 6 ZÁKLADNÍCH POTŘEBÁCH = 2. STUPEŇ PNP</a:t>
            </a:r>
          </a:p>
          <a:p>
            <a:r>
              <a:rPr lang="cs-CZ" sz="2800" dirty="0"/>
              <a:t>KAŽDODENNÍ DOHLED NEBO POMOC PŘI 7 – 8 ZÁKLADNÍCH POTŘEBÁCH = 3. STUPEŇ PNP</a:t>
            </a:r>
          </a:p>
          <a:p>
            <a:r>
              <a:rPr lang="cs-CZ" sz="2800" dirty="0"/>
              <a:t>KAŽDODENNÍ DOHLED NEBO POMOC PŘI 9 – 10 ZÁKLADNÍCH POTŘEBÁCH = 4. STUPEŇ PNP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6EB41C-E2B7-6667-B86D-E6F1454B2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05.02.2024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13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6500C-E108-2D1A-E2DD-0B52D245A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1950BF-7578-D2B1-7787-7590078E9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59429"/>
            <a:ext cx="11029615" cy="4015921"/>
          </a:xfrm>
        </p:spPr>
        <p:txBody>
          <a:bodyPr>
            <a:normAutofit/>
          </a:bodyPr>
          <a:lstStyle/>
          <a:p>
            <a:r>
              <a:rPr lang="cs-CZ" sz="2800" dirty="0"/>
              <a:t>POPISUJTE A SDĚLUJTE SKUTEČNOU SITUACI</a:t>
            </a:r>
          </a:p>
          <a:p>
            <a:r>
              <a:rPr lang="cs-CZ" sz="2800" dirty="0"/>
              <a:t>PŘÍTOMNOST PEČUJÍCÍ OSOBY/RODINY U SOCIÁLNÍHO ŠETŘENÍ</a:t>
            </a:r>
          </a:p>
          <a:p>
            <a:r>
              <a:rPr lang="cs-CZ" sz="2800" dirty="0"/>
              <a:t>V NEMOCNICI NEBO V POBYTOVÉM ZAŘÍZENÍ JE DOBRÁ PŘÍTOMNOST ZDEJŠÍHO SOCIÁLNÍHO PRACOVNÍKA</a:t>
            </a:r>
          </a:p>
          <a:p>
            <a:r>
              <a:rPr lang="cs-CZ" sz="2800" b="1" dirty="0"/>
              <a:t>ŘEKNĚTE SVÉMU LÉKAŘI, ŽE ŽÁDÁTE O </a:t>
            </a:r>
            <a:r>
              <a:rPr lang="cs-CZ" sz="2800" b="1" dirty="0" err="1"/>
              <a:t>PnP</a:t>
            </a:r>
            <a:r>
              <a:rPr lang="cs-CZ" sz="2800" b="1" dirty="0"/>
              <a:t> – VYPLATÍ SE, ABY VYPSAL, JAKÉ ČINNOSTI NEZVLÁDÁTE</a:t>
            </a:r>
          </a:p>
          <a:p>
            <a:endParaRPr lang="cs-CZ" sz="28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798E9A-579D-F459-4CC4-12C74C169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05.02.2024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06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8167B-DEAE-4C45-4AC6-19BE79EF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34758"/>
          </a:xfrm>
        </p:spPr>
        <p:txBody>
          <a:bodyPr/>
          <a:lstStyle/>
          <a:p>
            <a:r>
              <a:rPr lang="cs-CZ" dirty="0"/>
              <a:t>KROK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287540-BCE9-533B-A6A4-882A65735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2" y="1511559"/>
            <a:ext cx="11420668" cy="5169159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ÚŘAD PRÁCE SÁM VYZVE UVEDENÉ LÉKAŘE K ZASLÁNÍ VYJÁDŘENÍ O ZDRAVOTNÍM STAVU ŽADATELE</a:t>
            </a:r>
          </a:p>
          <a:p>
            <a:r>
              <a:rPr lang="cs-CZ" sz="2400" dirty="0"/>
              <a:t>ÚŘAD PRÁCE ZAŠLE PÍSEMNÉ OZNÁMENÍ, ŽE BYLO PŘERUŠENO ŘÍZENÍ – JE TO V POŘÁDKU – POUZE SE ČEKÁ </a:t>
            </a:r>
            <a:r>
              <a:rPr lang="cs-CZ" sz="2400"/>
              <a:t>NA VYJÁDŘENÍ </a:t>
            </a:r>
            <a:r>
              <a:rPr lang="cs-CZ" sz="2400" dirty="0"/>
              <a:t>LÉKAŘŮ, POSUDKOVÝCH LÉKAŘŮ – TOTO OBDOBÍ BÝVÁ NEJDELŠÍ</a:t>
            </a:r>
          </a:p>
          <a:p>
            <a:r>
              <a:rPr lang="cs-CZ" sz="2400" dirty="0"/>
              <a:t>POTÉ ÚŘAD PRÁCE ZAŠLE PÍSEMNÉ OZNÁMENÍ, ŽE ŘÍZENÍ O </a:t>
            </a:r>
            <a:r>
              <a:rPr lang="cs-CZ" sz="2400" dirty="0" err="1"/>
              <a:t>PnP</a:t>
            </a:r>
            <a:r>
              <a:rPr lang="cs-CZ" sz="2400" dirty="0"/>
              <a:t> BYLO OBNOVENO = MÁ VŠECHNY PODKLADY K VYDÁNÍ ROZHODNUTÍ</a:t>
            </a:r>
          </a:p>
          <a:p>
            <a:r>
              <a:rPr lang="cs-CZ" sz="2400" dirty="0"/>
              <a:t>POTÉ ÚŘAD PRÁCE ZAŠLE PÍSEMNÉ OZNÁMENÍ, VE KTERÉM JSOU VYPSÁNY ZJIŠTĚNÍ ZE SOCIÁLNÍHO ŠETŘENÍ</a:t>
            </a:r>
          </a:p>
          <a:p>
            <a:r>
              <a:rPr lang="cs-CZ" sz="2400" dirty="0"/>
              <a:t>NAKONEC ÚŘAD PRÁCE ZAŠLE PÍSEMNÉ OZNÁMENÍ O PŘIZNÁNÍ VÝŠE PŘÍSPĚVKU NA PÉČI</a:t>
            </a:r>
          </a:p>
          <a:p>
            <a:r>
              <a:rPr lang="cs-CZ" sz="2400" dirty="0"/>
              <a:t>LZE PODAT ODVOLÁNÍ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8B10FC-7D0A-D003-97C0-E5E431C7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05.02.2024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26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87379-BEA0-006D-1B9E-2451D2BD6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 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2CA631-DC6B-4CBC-619C-10A3682F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59429"/>
            <a:ext cx="11029615" cy="4572000"/>
          </a:xfrm>
        </p:spPr>
        <p:txBody>
          <a:bodyPr>
            <a:normAutofit/>
          </a:bodyPr>
          <a:lstStyle/>
          <a:p>
            <a:r>
              <a:rPr lang="cs-CZ" sz="2800" dirty="0"/>
              <a:t>ZAČNE VÝPLATA PŘÍSPĚVKU NA PÉČI V MĚSÍČNÍM INTERVALU</a:t>
            </a:r>
          </a:p>
          <a:p>
            <a:r>
              <a:rPr lang="cs-CZ" sz="2800" dirty="0"/>
              <a:t>ZA DOBU OD PODÁNÍ ŽÁDOSTI BUDE CELÁ ČÁSTKA DOPLACENA ZPĚTNĚ</a:t>
            </a:r>
          </a:p>
          <a:p>
            <a:r>
              <a:rPr lang="cs-CZ" sz="2800" dirty="0"/>
              <a:t>POKUD ŽADATEL BĚHEM ŘÍZENÍ ZEMŘE, NÁLEŽÍ PNP DO DOBY ÚMRTÍ OSOBĚ PEČUJÍCÍ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776EF2-9534-F0B5-5B9A-59610374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05.02.2024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93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590926-005C-8123-C75E-EF5ED6348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OSOB POBÍRAJÍCÍCH </a:t>
            </a:r>
            <a:r>
              <a:rPr lang="cs-CZ" dirty="0" err="1"/>
              <a:t>PnP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C10A5B-2CE0-C43C-699E-F8622AF39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96751"/>
            <a:ext cx="11029615" cy="4159093"/>
          </a:xfrm>
        </p:spPr>
        <p:txBody>
          <a:bodyPr>
            <a:normAutofit/>
          </a:bodyPr>
          <a:lstStyle/>
          <a:p>
            <a:r>
              <a:rPr lang="cs-CZ" sz="2400" dirty="0"/>
              <a:t>POVINNOST OZNAMOVÁNÍ ZMĚN (JAKO UŽ PŘI PODÁVÁNÍ ŽÁDOSTI) DO 8 DNŮ</a:t>
            </a:r>
          </a:p>
          <a:p>
            <a:r>
              <a:rPr lang="cs-CZ" sz="2400" dirty="0"/>
              <a:t>NA VYŽÁDÁNÍ ÚŘADU PRÁCE DO 8 DNŮ DOLOŽIT POTŘEBNOU DOKUMENTACI</a:t>
            </a:r>
          </a:p>
          <a:p>
            <a:r>
              <a:rPr lang="cs-CZ" sz="2400" dirty="0"/>
              <a:t>PNP MUSÍ BÝT POUŽÍVÁN K URČENÉMU ÚČELU = K ZAJIŠTĚNÍ POTŘEBNÉ POMOCI OSOBOU BLÍZKOU, ASISTENTEM SOCIÁLNÍ PÉČE, POSKYTOVATELEM SOCIÁLNÍ SLUŽBY, LŮŽKOVÝM ZDRAVOTNICKÝM ZAŘÍZENÍM HOSPICOVÉHO TYPU</a:t>
            </a:r>
          </a:p>
          <a:p>
            <a:r>
              <a:rPr lang="cs-CZ" sz="2400" dirty="0"/>
              <a:t>POKUD NEJSOU PLNĚNY POVINNOSTI, MŮŽE BÝT VÝPLATA PNP POZASTAVENA NEBO ODŇATA, NEBO SE NEOPRÁVNĚNÁ ČÁSTKA MUSÍ VRÁTIT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A56E30-581B-8A7F-87DD-A8C62B46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05.02.2024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8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F8DC7E-6629-AC77-EC69-A1A17629B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02167"/>
            <a:ext cx="11029616" cy="1490929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sz="3100" dirty="0"/>
              <a:t>Pro osoby, které nejsou schopny se z důvodu </a:t>
            </a:r>
            <a:r>
              <a:rPr lang="cs-CZ" sz="3100" b="1" dirty="0"/>
              <a:t>dlouhodobě</a:t>
            </a:r>
            <a:r>
              <a:rPr lang="cs-CZ" sz="3100" dirty="0"/>
              <a:t> nepříznivého zdravotního stavu o sebe samostatně postarat v rozsahu stanoveném zákonem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42FADB2-C23A-46AA-D01D-245FC7862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134" y="2593889"/>
            <a:ext cx="5194769" cy="557784"/>
          </a:xfrm>
        </p:spPr>
        <p:txBody>
          <a:bodyPr/>
          <a:lstStyle/>
          <a:p>
            <a:r>
              <a:rPr lang="cs-CZ" sz="2400" b="1" dirty="0"/>
              <a:t>PRO OSOBY OD 1 DO 18 LET VĚKU</a:t>
            </a:r>
            <a:endParaRPr lang="en-US" sz="2400" b="1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2E8C52E7-070B-4267-B3ED-024F94EF4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134" y="3488915"/>
            <a:ext cx="5352881" cy="2934999"/>
          </a:xfrm>
        </p:spPr>
        <p:txBody>
          <a:bodyPr anchor="t">
            <a:normAutofit/>
          </a:bodyPr>
          <a:lstStyle/>
          <a:p>
            <a:r>
              <a:rPr lang="cs-CZ" sz="1800" dirty="0"/>
              <a:t>I. stupeň – lehká závislost = </a:t>
            </a:r>
            <a:r>
              <a:rPr lang="cs-CZ" sz="2000" dirty="0"/>
              <a:t>3 300,- Kč</a:t>
            </a:r>
            <a:endParaRPr lang="cs-CZ" sz="1800" dirty="0"/>
          </a:p>
          <a:p>
            <a:r>
              <a:rPr lang="cs-CZ" sz="1800" dirty="0"/>
              <a:t>II. stupeň – středně těžká závislost = </a:t>
            </a:r>
            <a:r>
              <a:rPr lang="cs-CZ" sz="2000" dirty="0"/>
              <a:t>6 600,- Kč</a:t>
            </a:r>
            <a:endParaRPr lang="cs-CZ" sz="1800" dirty="0"/>
          </a:p>
          <a:p>
            <a:r>
              <a:rPr lang="cs-CZ" sz="1800" dirty="0"/>
              <a:t>III. stupeň – těžká závislost = </a:t>
            </a:r>
            <a:r>
              <a:rPr lang="cs-CZ" sz="2000" dirty="0"/>
              <a:t>13 900,- Kč</a:t>
            </a:r>
            <a:endParaRPr lang="cs-CZ" sz="1800" dirty="0"/>
          </a:p>
          <a:p>
            <a:r>
              <a:rPr lang="cs-CZ" sz="1800" dirty="0"/>
              <a:t>IV. stupeň – úplná závislost = </a:t>
            </a:r>
            <a:r>
              <a:rPr lang="cs-CZ" sz="2000" dirty="0"/>
              <a:t>19 200,- Kč</a:t>
            </a:r>
            <a:endParaRPr lang="cs-CZ" sz="160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2D9EF1D-3284-1664-9B72-4A75EB6E6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593889"/>
            <a:ext cx="5194770" cy="553373"/>
          </a:xfrm>
        </p:spPr>
        <p:txBody>
          <a:bodyPr/>
          <a:lstStyle/>
          <a:p>
            <a:r>
              <a:rPr lang="cs-CZ" sz="2400" b="1" dirty="0"/>
              <a:t>PRO OSOBY NAD 18 LET VĚKU</a:t>
            </a:r>
            <a:endParaRPr lang="en-US" sz="2400" b="1" dirty="0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FF100DC5-1073-F4F6-4C88-B73268FFB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3453" y="3336374"/>
            <a:ext cx="5566413" cy="2934999"/>
          </a:xfrm>
        </p:spPr>
        <p:txBody>
          <a:bodyPr anchor="t">
            <a:normAutofit/>
          </a:bodyPr>
          <a:lstStyle/>
          <a:p>
            <a:r>
              <a:rPr lang="cs-CZ" sz="1800" dirty="0"/>
              <a:t>I. stupeň – lehká závislost = </a:t>
            </a:r>
            <a:r>
              <a:rPr lang="cs-CZ" sz="2400" b="1" dirty="0"/>
              <a:t>880,- Kč</a:t>
            </a:r>
            <a:endParaRPr lang="cs-CZ" sz="1800" b="1" dirty="0"/>
          </a:p>
          <a:p>
            <a:r>
              <a:rPr lang="cs-CZ" sz="1800" dirty="0"/>
              <a:t>II. stupeň – středně těžká závislost = </a:t>
            </a:r>
            <a:r>
              <a:rPr lang="cs-CZ" sz="2400" b="1" dirty="0"/>
              <a:t>4 400,- Kč</a:t>
            </a:r>
            <a:endParaRPr lang="cs-CZ" sz="1800" b="1" dirty="0"/>
          </a:p>
          <a:p>
            <a:r>
              <a:rPr lang="cs-CZ" sz="1800" dirty="0"/>
              <a:t>III. stupeň – těžká závislost = </a:t>
            </a:r>
            <a:r>
              <a:rPr lang="cs-CZ" sz="2400" b="1" dirty="0"/>
              <a:t>8 800,- Kč</a:t>
            </a:r>
            <a:endParaRPr lang="cs-CZ" sz="1800" b="1" dirty="0"/>
          </a:p>
          <a:p>
            <a:r>
              <a:rPr lang="cs-CZ" sz="1800" dirty="0"/>
              <a:t>IV. stupeň – úplná závislost = </a:t>
            </a:r>
            <a:r>
              <a:rPr lang="cs-CZ" sz="2400" b="1" dirty="0"/>
              <a:t>19 200,- Kč</a:t>
            </a:r>
            <a:endParaRPr lang="cs-CZ" sz="1800" b="1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58D4C9-0E25-F22E-FCCA-CCDF69670F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9E25B38F-3440-48E9-8BA6-B9B0E297B628}" type="datetime1">
              <a:rPr lang="cs-CZ" smtClean="0"/>
              <a:pPr rtl="0">
                <a:spcAft>
                  <a:spcPts val="600"/>
                </a:spcAft>
              </a:pPr>
              <a:t>05.02.2024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79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C14D13-5056-B51B-478F-D076D17E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53420"/>
          </a:xfrm>
        </p:spPr>
        <p:txBody>
          <a:bodyPr/>
          <a:lstStyle/>
          <a:p>
            <a:r>
              <a:rPr lang="cs-CZ" dirty="0"/>
              <a:t>POVINNOSTI OSOB BLÍZKÝCH, POBYTOVÝCH SOCIÁLNÍCH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9F2BCB-9B77-6A8B-B007-55F492FA8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04865"/>
            <a:ext cx="11029616" cy="489857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OZNÁMIT VE LHŮTĚ 8 DNÍ HOSPITALIZACI PŘÍJEMCE PNP - POKUD JE HOSPITALIZACE DELŠÍ NEŽ 1 KALENDÁŘNÍ MĚSÍC, JE VÝPLATA PNP POZASTAVENA</a:t>
            </a:r>
          </a:p>
          <a:p>
            <a:r>
              <a:rPr lang="cs-CZ" sz="2800" dirty="0"/>
              <a:t>OZNÁMIT VE LHŮTĚ 8 DNÍ UKONČENÍ HOSPITALIZACE PŘÍJEMCE PNP (PROPOUŠTĚCÍ ZPRÁVA) – VÝPLATA PNP BUDE OBNOVENA</a:t>
            </a:r>
          </a:p>
          <a:p>
            <a:r>
              <a:rPr lang="cs-CZ" sz="2800" dirty="0"/>
              <a:t>OZNÁMIT VE LHŮTĚ 8 DNÍ ÚMRTÍ PŘÍJEMCE PNP (LIST O PROHLÍDCE ZEMŘELÉHO, NÁSLEDNĚ ÚMRTNÍ LIST)</a:t>
            </a:r>
          </a:p>
          <a:p>
            <a:r>
              <a:rPr lang="cs-CZ" sz="2800" dirty="0"/>
              <a:t>POKUD NEJSOU PLNĚNY POVINNOSTI, MŮŽE BÝT VÝPLATA PNP POZASTAVENA NEBO ODŇATA, NEBO SE NEOPRÁVNĚNÁ ČÁSTKA MUSÍ VRÁTIT</a:t>
            </a:r>
          </a:p>
          <a:p>
            <a:endParaRPr lang="cs-CZ" sz="28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BFC8FD-7452-ADE0-02C0-59277E174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05.02.2024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15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7B78BA-58CB-70DF-5032-7699DE649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17044"/>
          </a:xfrm>
        </p:spPr>
        <p:txBody>
          <a:bodyPr>
            <a:normAutofit fontScale="90000"/>
          </a:bodyPr>
          <a:lstStyle/>
          <a:p>
            <a:r>
              <a:rPr lang="cs-CZ" dirty="0"/>
              <a:t>HLÁŠENÍ ZMĚN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085ED80-AC4A-1C39-AF9F-C0630DB60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781" y="1801711"/>
            <a:ext cx="3689970" cy="4907419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6E4608-027B-4E3B-6E41-1B645288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05.02.2024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FD46D4C-6121-94A9-21C3-D986C2DB2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801711"/>
            <a:ext cx="3324472" cy="471136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06210E2-B1BB-EB13-1AEE-082844327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060" y="1801711"/>
            <a:ext cx="3478164" cy="24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42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95234-2465-BB6E-D54A-CE10AA455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VYUŽÍVÁNÍ PNP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9AEBCC-5720-B041-E161-EFD32A2DD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96751"/>
            <a:ext cx="11029615" cy="3978599"/>
          </a:xfrm>
        </p:spPr>
        <p:txBody>
          <a:bodyPr>
            <a:normAutofit/>
          </a:bodyPr>
          <a:lstStyle/>
          <a:p>
            <a:r>
              <a:rPr lang="cs-CZ" sz="3200" dirty="0"/>
              <a:t>PRACOVNÍK ÚP MÁ PRÁVO KONTROLY – PROBĚHNE KONTROLNÍ SOCIÁLNÍ ŠETŘENÍ </a:t>
            </a:r>
          </a:p>
          <a:p>
            <a:r>
              <a:rPr lang="cs-CZ" sz="3200" dirty="0"/>
              <a:t>AŽ 1 ROK ZPĚTNĚ SI MŮŽE VYŽÁDAT O DOLOŽENÍ DOKLADŮ A PROKÁZÁNÍ, JAK BYLO S PNP NAKLÁDÁNO</a:t>
            </a:r>
          </a:p>
          <a:p>
            <a:r>
              <a:rPr lang="cs-CZ" sz="3200" dirty="0"/>
              <a:t> O KONTROLE VYHOTOVÍ ÚŘEDNÍ ZÁPIS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3B2EF2-C4C5-94EA-60FD-5005CC9C6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05.02.2024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96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B9BEC-728A-D3C0-E9F9-5864595E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ZMĚNU VÝŠE PNP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C6F4D6-960B-3206-FB61-428626D37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OPĚT PŘI DLOUHODOBĚ ZHORŠENÉM ZDRAVOTNÍM STAVU S NÁSLEDKEM SNÍŽENÍ SOBĚSTAČNOSTI</a:t>
            </a:r>
          </a:p>
          <a:p>
            <a:r>
              <a:rPr lang="cs-CZ" sz="2800" dirty="0"/>
              <a:t>FORMULÁŘ NÁVRH NA ZMĚNU VÝŠE PŘIZNANÉHO PŘÍSPĚVKU NA PÉČI (U DĚTÍ JE JINÝ FORMULÁŘ)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DE169D-90E1-50D6-BF62-6C048204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05.02.2024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08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A7A85D-376F-30CB-8E64-9F4E8DBB0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05.02.2024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46FE7A6-F5C6-9030-8F82-50D67D14D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668" y="817684"/>
            <a:ext cx="4434007" cy="5606229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490E374C-C4C8-08CD-D189-8EF6E97A40A7}"/>
              </a:ext>
            </a:extLst>
          </p:cNvPr>
          <p:cNvSpPr/>
          <p:nvPr/>
        </p:nvSpPr>
        <p:spPr>
          <a:xfrm>
            <a:off x="877079" y="2528596"/>
            <a:ext cx="2407298" cy="1492898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OSOBNÍ ÚDAJE ŽADATELE</a:t>
            </a:r>
          </a:p>
        </p:txBody>
      </p:sp>
    </p:spTree>
    <p:extLst>
      <p:ext uri="{BB962C8B-B14F-4D97-AF65-F5344CB8AC3E}">
        <p14:creationId xmlns:p14="http://schemas.microsoft.com/office/powerpoint/2010/main" val="64027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597C7F-504A-399E-CED8-A978A438F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05.02.2024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FED9CA-DFEA-8919-B2D7-1D82D1843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894" y="642040"/>
            <a:ext cx="5289831" cy="6215960"/>
          </a:xfrm>
          <a:prstGeom prst="rect">
            <a:avLst/>
          </a:prstGeom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E0EDC66D-CD4B-01F9-F1C9-7F0162D14751}"/>
              </a:ext>
            </a:extLst>
          </p:cNvPr>
          <p:cNvSpPr/>
          <p:nvPr/>
        </p:nvSpPr>
        <p:spPr>
          <a:xfrm>
            <a:off x="475861" y="1905000"/>
            <a:ext cx="2562614" cy="15240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OŠETŘUJÍCÍ LÉKAŘI ŽADATELE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A47AA29B-1146-BCD0-7FED-B0EA6114F659}"/>
              </a:ext>
            </a:extLst>
          </p:cNvPr>
          <p:cNvSpPr/>
          <p:nvPr/>
        </p:nvSpPr>
        <p:spPr>
          <a:xfrm>
            <a:off x="569168" y="3778898"/>
            <a:ext cx="2469308" cy="1324947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POŽADOVANÁ ZMĚNA</a:t>
            </a:r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BD60AB71-C431-0A73-90E6-9CBAFF11350D}"/>
              </a:ext>
            </a:extLst>
          </p:cNvPr>
          <p:cNvSpPr/>
          <p:nvPr/>
        </p:nvSpPr>
        <p:spPr>
          <a:xfrm>
            <a:off x="8752579" y="5272199"/>
            <a:ext cx="2677421" cy="1334277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DATUM A PODPIS ŽADATELE</a:t>
            </a:r>
          </a:p>
        </p:txBody>
      </p:sp>
    </p:spTree>
    <p:extLst>
      <p:ext uri="{BB962C8B-B14F-4D97-AF65-F5344CB8AC3E}">
        <p14:creationId xmlns:p14="http://schemas.microsoft.com/office/powerpoint/2010/main" val="884285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35103-C53E-B93C-A1BD-A8AA92A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MOŽNOSTI ZAŽÁDÁNÍ - PŘÍSPĚVKY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2F8BC0-5632-4C26-A4DC-E5C84953D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PRŮKAZ PRO OSOBY SE ZDRAVOTNÍM POSTIŽENÍM</a:t>
            </a:r>
          </a:p>
          <a:p>
            <a:r>
              <a:rPr lang="cs-CZ" sz="2800" dirty="0"/>
              <a:t>PŘÍSPĚVEK NA MOBILITU </a:t>
            </a:r>
          </a:p>
          <a:p>
            <a:r>
              <a:rPr lang="cs-CZ" sz="2800" dirty="0"/>
              <a:t>PŘÍSPĚVEK NA ZVLÁŠTNÍ POMŮCKU (MOTOROVÉ VOZIDLO, SCHODOLEZ, PLOŠINA, STROPNÍ ZVEDACÍ SYSTÉM, VODÍCÍ PES AJ.)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D0C21C-38D5-DB8D-98F1-916419C5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05.02.2024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6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7"/>
            <a:ext cx="11029616" cy="604130"/>
          </a:xfrm>
        </p:spPr>
        <p:txBody>
          <a:bodyPr rtlCol="0"/>
          <a:lstStyle/>
          <a:p>
            <a:pPr rtl="0"/>
            <a:r>
              <a:rPr lang="cs-CZ" dirty="0"/>
              <a:t>P</a:t>
            </a:r>
            <a:r>
              <a:rPr lang="cs" dirty="0"/>
              <a:t>říspěvek na péči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443A8D-9322-F8D0-1C1E-143445BF1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23527"/>
            <a:ext cx="11029615" cy="5019869"/>
          </a:xfrm>
        </p:spPr>
        <p:txBody>
          <a:bodyPr>
            <a:normAutofit fontScale="85000" lnSpcReduction="20000"/>
          </a:bodyPr>
          <a:lstStyle/>
          <a:p>
            <a:r>
              <a:rPr lang="cs-CZ" sz="2900" dirty="0"/>
              <a:t>stupeň závislosti se zjišťuje hodnocením schopnosti osoby zvládat základní životní potřeby = stav, kdy i přes zachování určitých schopností a využívání běžně dostupných pomůcek, prostředků a předmětů nelze zvládnout životní potřebu v přijatelném standardu</a:t>
            </a:r>
          </a:p>
          <a:p>
            <a:r>
              <a:rPr lang="cs-CZ" sz="2900" dirty="0"/>
              <a:t>přijatelný standard = běžná a obvyklá kvalita</a:t>
            </a:r>
          </a:p>
          <a:p>
            <a:r>
              <a:rPr lang="cs-CZ" sz="2900" dirty="0"/>
              <a:t>hodnocení se provádí v přirozeném prostředí, ale i ve zdravotnickém zařízení,  v pobytovém zařízení</a:t>
            </a:r>
          </a:p>
          <a:p>
            <a:r>
              <a:rPr lang="cs-CZ" sz="2900" dirty="0"/>
              <a:t>hodnotí se tělesné i duševní funkce</a:t>
            </a:r>
          </a:p>
          <a:p>
            <a:r>
              <a:rPr lang="cs-CZ" sz="2900" dirty="0"/>
              <a:t>trvalé zhoršování zdravotního stavu </a:t>
            </a:r>
          </a:p>
          <a:p>
            <a:r>
              <a:rPr lang="cs-CZ" sz="2900" dirty="0"/>
              <a:t>kolísání zdravotního stavu (období zhoršování – zlepšování – zhoršování) – zde se posuzuje až jeden rok, které období převažuje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E8EBB7-7A74-7ACE-4F73-022C4936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76628"/>
          </a:xfrm>
        </p:spPr>
        <p:txBody>
          <a:bodyPr anchor="b">
            <a:normAutofit/>
          </a:bodyPr>
          <a:lstStyle/>
          <a:p>
            <a:r>
              <a:rPr lang="cs-CZ" dirty="0"/>
              <a:t>JAK NA PNP PRAKTICKY?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CB483C-49D9-3619-4A88-EFEE69685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728" y="1436815"/>
            <a:ext cx="6934421" cy="5159928"/>
          </a:xfrm>
        </p:spPr>
        <p:txBody>
          <a:bodyPr anchor="ctr">
            <a:normAutofit/>
          </a:bodyPr>
          <a:lstStyle/>
          <a:p>
            <a:r>
              <a:rPr lang="cs-CZ" sz="2400" dirty="0"/>
              <a:t>VEŠKEROU AGENDU SPRAVUJE KONTAKTNÍ PRACOVIŠTĚ KRAJSKÉ POBOČKY </a:t>
            </a:r>
            <a:r>
              <a:rPr lang="cs-CZ" sz="2400" b="1" dirty="0"/>
              <a:t>ÚŘADU PRÁCE </a:t>
            </a:r>
            <a:r>
              <a:rPr lang="cs-CZ" sz="2400" dirty="0"/>
              <a:t>DLE TRVALÉHO BYDLIŠTĚ ŽADATELE</a:t>
            </a:r>
          </a:p>
          <a:p>
            <a:r>
              <a:rPr lang="cs-CZ" sz="2400" dirty="0"/>
              <a:t>ODDĚLENÍ PŘÍSPĚVKU NA PÉČI,          JABLONECKÁ 724/6, PRAHA 9,                         TEL.: 950 178 278</a:t>
            </a:r>
          </a:p>
          <a:p>
            <a:r>
              <a:rPr lang="cs-CZ" sz="2400" dirty="0"/>
              <a:t>FORMULÁŘE:  ŽÁDOST O PŘÍSPĚVEK NA PÉČI + OZNÁMENÍ O POSKYTOVATELI POMOCI</a:t>
            </a:r>
          </a:p>
          <a:p>
            <a:r>
              <a:rPr lang="cs-CZ" sz="24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https://www.mpsv.cz/formulare</a:t>
            </a:r>
            <a:endParaRPr lang="cs-CZ" sz="2400" u="sng" dirty="0">
              <a:solidFill>
                <a:schemeClr val="tx1"/>
              </a:solidFill>
            </a:endParaRPr>
          </a:p>
          <a:p>
            <a:r>
              <a:rPr lang="cs-CZ" sz="2400" dirty="0"/>
              <a:t>K VYZVEDNUTÍ NA ÚP, SOCIÁLNÍCH ODBORECH, V RÁMCI KONZULTACÍ V ČAKOVICÍCH ATD.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5050EC-222A-872B-166C-5D28F062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9E25B38F-3440-48E9-8BA6-B9B0E297B628}" type="datetime1">
              <a:rPr lang="cs-CZ" smtClean="0"/>
              <a:pPr rtl="0">
                <a:spcAft>
                  <a:spcPts val="600"/>
                </a:spcAft>
              </a:pPr>
              <a:t>05.02.2024</a:t>
            </a:fld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0B5C280-5837-08F8-EA37-0CA2BF517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852" y="1857375"/>
            <a:ext cx="395428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3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769D68-5A7D-39BC-9AAD-8825C2346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3857"/>
          </a:xfrm>
        </p:spPr>
        <p:txBody>
          <a:bodyPr anchor="b">
            <a:normAutofit/>
          </a:bodyPr>
          <a:lstStyle/>
          <a:p>
            <a:r>
              <a:rPr lang="cs-CZ" dirty="0"/>
              <a:t>ODKUD A JAK ŽÁDAT?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C1A0B2-F85A-1D86-26E1-034F6CD2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D0DC0DA-1C84-4CFB-A589-758D033EC754}" type="datetime1">
              <a:rPr lang="cs-CZ" smtClean="0"/>
              <a:pPr rtl="0">
                <a:spcAft>
                  <a:spcPts val="600"/>
                </a:spcAft>
              </a:pPr>
              <a:t>05.02.2024</a:t>
            </a:fld>
            <a:endParaRPr lang="en-US"/>
          </a:p>
        </p:txBody>
      </p:sp>
      <p:graphicFrame>
        <p:nvGraphicFramePr>
          <p:cNvPr id="13" name="Zástupný obsah 2">
            <a:extLst>
              <a:ext uri="{FF2B5EF4-FFF2-40B4-BE49-F238E27FC236}">
                <a16:creationId xmlns:a16="http://schemas.microsoft.com/office/drawing/2014/main" id="{231D2FDE-13E5-5FA3-15E1-EFBA6C9520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395901"/>
              </p:ext>
            </p:extLst>
          </p:nvPr>
        </p:nvGraphicFramePr>
        <p:xfrm>
          <a:off x="581192" y="1720645"/>
          <a:ext cx="11029615" cy="4866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7438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39F15-3874-40C1-AD73-2FFE19AF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 1  SEPSÁNÍ ŽÁDOSTI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37F761-746D-1C48-8B6A-14B6B22C9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68759"/>
            <a:ext cx="11029615" cy="4006591"/>
          </a:xfrm>
        </p:spPr>
        <p:txBody>
          <a:bodyPr/>
          <a:lstStyle/>
          <a:p>
            <a:r>
              <a:rPr lang="cs-CZ" sz="3200" dirty="0"/>
              <a:t>ŽÁDOST O PŘÍSPĚVEK NA PÉČI</a:t>
            </a:r>
          </a:p>
          <a:p>
            <a:r>
              <a:rPr lang="cs-CZ" sz="3200" dirty="0"/>
              <a:t>OZNÁMENÍ O POSKYTOVATELI POMOCI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8351F7-18B3-3D8E-99A1-2C658DC1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05.02.2024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8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text, účtenka, snímek obrazovky, číslo&#10;&#10;Popis byl vytvořen automaticky">
            <a:extLst>
              <a:ext uri="{FF2B5EF4-FFF2-40B4-BE49-F238E27FC236}">
                <a16:creationId xmlns:a16="http://schemas.microsoft.com/office/drawing/2014/main" id="{8567A595-D047-2956-30DF-1D7E456AC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467" y="620713"/>
            <a:ext cx="6061065" cy="6169025"/>
          </a:xfrm>
          <a:prstGeom prst="rect">
            <a:avLst/>
          </a:prstGeom>
          <a:noFill/>
        </p:spPr>
      </p:pic>
      <p:sp>
        <p:nvSpPr>
          <p:cNvPr id="4" name="Zástupný symbol pro datum 3" hidden="1">
            <a:extLst>
              <a:ext uri="{FF2B5EF4-FFF2-40B4-BE49-F238E27FC236}">
                <a16:creationId xmlns:a16="http://schemas.microsoft.com/office/drawing/2014/main" id="{2D581056-B8E9-5794-EF9A-0851333F5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9E25B38F-3440-48E9-8BA6-B9B0E297B628}" type="datetime1">
              <a:rPr lang="cs-CZ" smtClean="0"/>
              <a:pPr rtl="0">
                <a:spcAft>
                  <a:spcPts val="600"/>
                </a:spcAft>
              </a:pPr>
              <a:t>05.02.2024</a:t>
            </a:fld>
            <a:endParaRPr lang="en-US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AA723A3E-D7C6-FCCA-2A2B-313D6E913C90}"/>
              </a:ext>
            </a:extLst>
          </p:cNvPr>
          <p:cNvSpPr/>
          <p:nvPr/>
        </p:nvSpPr>
        <p:spPr>
          <a:xfrm>
            <a:off x="531845" y="2657475"/>
            <a:ext cx="2335180" cy="187642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OSOBNÍ ÚDAJE ŽADATELE</a:t>
            </a:r>
          </a:p>
        </p:txBody>
      </p:sp>
    </p:spTree>
    <p:extLst>
      <p:ext uri="{BB962C8B-B14F-4D97-AF65-F5344CB8AC3E}">
        <p14:creationId xmlns:p14="http://schemas.microsoft.com/office/powerpoint/2010/main" val="220071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Paralelní, číslo&#10;&#10;Popis byl vytvořen automaticky">
            <a:extLst>
              <a:ext uri="{FF2B5EF4-FFF2-40B4-BE49-F238E27FC236}">
                <a16:creationId xmlns:a16="http://schemas.microsoft.com/office/drawing/2014/main" id="{8A4C9463-0488-9A95-0F67-3FAC67A46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296805" y="620713"/>
            <a:ext cx="5598390" cy="6169025"/>
          </a:xfrm>
          <a:prstGeom prst="rect">
            <a:avLst/>
          </a:prstGeom>
          <a:noFill/>
        </p:spPr>
      </p:pic>
      <p:sp>
        <p:nvSpPr>
          <p:cNvPr id="4" name="Zástupný symbol pro datum 3" hidden="1">
            <a:extLst>
              <a:ext uri="{FF2B5EF4-FFF2-40B4-BE49-F238E27FC236}">
                <a16:creationId xmlns:a16="http://schemas.microsoft.com/office/drawing/2014/main" id="{C393A249-00DB-A687-DC85-B343A89DC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9E25B38F-3440-48E9-8BA6-B9B0E297B628}" type="datetime1">
              <a:rPr lang="cs-CZ" smtClean="0"/>
              <a:pPr rtl="0">
                <a:spcAft>
                  <a:spcPts val="600"/>
                </a:spcAft>
              </a:pPr>
              <a:t>05.02.2024</a:t>
            </a:fld>
            <a:endParaRPr lang="en-US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04A742D4-3A54-B352-C3D7-FBAF8C4F282F}"/>
              </a:ext>
            </a:extLst>
          </p:cNvPr>
          <p:cNvSpPr/>
          <p:nvPr/>
        </p:nvSpPr>
        <p:spPr>
          <a:xfrm>
            <a:off x="438539" y="4441370"/>
            <a:ext cx="2743199" cy="168884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OŠETŘUJÍCÍ LÉKAŘI</a:t>
            </a:r>
          </a:p>
        </p:txBody>
      </p:sp>
    </p:spTree>
    <p:extLst>
      <p:ext uri="{BB962C8B-B14F-4D97-AF65-F5344CB8AC3E}">
        <p14:creationId xmlns:p14="http://schemas.microsoft.com/office/powerpoint/2010/main" val="3496092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A6941D1-DBC6-0D05-2A4C-7F479B40C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002" y="620713"/>
            <a:ext cx="5875996" cy="6169025"/>
          </a:xfrm>
          <a:prstGeom prst="rect">
            <a:avLst/>
          </a:prstGeom>
          <a:noFill/>
        </p:spPr>
      </p:pic>
      <p:sp>
        <p:nvSpPr>
          <p:cNvPr id="4" name="Zástupný symbol pro datum 3" hidden="1">
            <a:extLst>
              <a:ext uri="{FF2B5EF4-FFF2-40B4-BE49-F238E27FC236}">
                <a16:creationId xmlns:a16="http://schemas.microsoft.com/office/drawing/2014/main" id="{22FA3A6B-A102-97B5-32DA-FBF77EC5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9E25B38F-3440-48E9-8BA6-B9B0E297B628}" type="datetime1">
              <a:rPr lang="cs-CZ" smtClean="0"/>
              <a:pPr rtl="0">
                <a:spcAft>
                  <a:spcPts val="600"/>
                </a:spcAft>
              </a:pPr>
              <a:t>05.02.2024</a:t>
            </a:fld>
            <a:endParaRPr lang="en-US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B5758C4F-AE51-2D03-912C-EBFDD57551B7}"/>
              </a:ext>
            </a:extLst>
          </p:cNvPr>
          <p:cNvSpPr/>
          <p:nvPr/>
        </p:nvSpPr>
        <p:spPr>
          <a:xfrm>
            <a:off x="699796" y="1119673"/>
            <a:ext cx="2276669" cy="1800809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ZPŮSOB VÝPLATY </a:t>
            </a:r>
            <a:r>
              <a:rPr lang="cs-CZ" sz="2000" b="1" dirty="0" err="1">
                <a:solidFill>
                  <a:schemeClr val="tx1"/>
                </a:solidFill>
              </a:rPr>
              <a:t>PnP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7" name="Šipka: doleva 6">
            <a:extLst>
              <a:ext uri="{FF2B5EF4-FFF2-40B4-BE49-F238E27FC236}">
                <a16:creationId xmlns:a16="http://schemas.microsoft.com/office/drawing/2014/main" id="{7D00FD39-E5CB-5143-9065-514C9FF5192D}"/>
              </a:ext>
            </a:extLst>
          </p:cNvPr>
          <p:cNvSpPr/>
          <p:nvPr/>
        </p:nvSpPr>
        <p:spPr>
          <a:xfrm>
            <a:off x="9033999" y="5318449"/>
            <a:ext cx="2582614" cy="1380931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VLASTNORUČNÍ PODPIS ŽADATELE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070FC07A-DD26-64A8-3151-F52185BABBAD}"/>
              </a:ext>
            </a:extLst>
          </p:cNvPr>
          <p:cNvSpPr/>
          <p:nvPr/>
        </p:nvSpPr>
        <p:spPr>
          <a:xfrm>
            <a:off x="597159" y="5248469"/>
            <a:ext cx="2379306" cy="97971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MÍSTO A DATUM</a:t>
            </a:r>
          </a:p>
        </p:txBody>
      </p:sp>
    </p:spTree>
    <p:extLst>
      <p:ext uri="{BB962C8B-B14F-4D97-AF65-F5344CB8AC3E}">
        <p14:creationId xmlns:p14="http://schemas.microsoft.com/office/powerpoint/2010/main" val="186344505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8_TF33552983" id="{76B99DA1-8F4B-4CDD-AF17-E230D0ABAD07}" vid="{3FF160E1-38F3-4E00-BD3B-0B3A46B6642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{F7D0539A-F754-414E-BEA0-CF60D885FB88}tf33552983_win32</Template>
  <TotalTime>596</TotalTime>
  <Words>1060</Words>
  <Application>Microsoft Office PowerPoint</Application>
  <PresentationFormat>Širokoúhlá obrazovka</PresentationFormat>
  <Paragraphs>127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Calibri</vt:lpstr>
      <vt:lpstr>Franklin Gothic Book</vt:lpstr>
      <vt:lpstr>Franklin Gothic Demi</vt:lpstr>
      <vt:lpstr>Wingdings 2</vt:lpstr>
      <vt:lpstr>DividendVTI</vt:lpstr>
      <vt:lpstr>Příspěvek na péči</vt:lpstr>
      <vt:lpstr>Pro osoby, které nejsou schopny se z důvodu dlouhodobě nepříznivého zdravotního stavu o sebe samostatně postarat v rozsahu stanoveném zákonem </vt:lpstr>
      <vt:lpstr>Příspěvek na péči</vt:lpstr>
      <vt:lpstr>JAK NA PNP PRAKTICKY?</vt:lpstr>
      <vt:lpstr>ODKUD A JAK ŽÁDAT?</vt:lpstr>
      <vt:lpstr>KROK 1  SEPSÁNÍ ŽÁDOSTI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KROK 2 </vt:lpstr>
      <vt:lpstr>KROK 3 – SOCIÁLNÍ ŠETŘENÍ</vt:lpstr>
      <vt:lpstr>HODNOCENÍ ZÁKLADNÍCH POTŘEB</vt:lpstr>
      <vt:lpstr>DOPORUČENÍ</vt:lpstr>
      <vt:lpstr>KROK 3</vt:lpstr>
      <vt:lpstr>KROK 4</vt:lpstr>
      <vt:lpstr>POVINNOSTI OSOB POBÍRAJÍCÍCH PnP</vt:lpstr>
      <vt:lpstr>POVINNOSTI OSOB BLÍZKÝCH, POBYTOVÝCH SOCIÁLNÍCH SLUŽEB</vt:lpstr>
      <vt:lpstr>HLÁŠENÍ ZMĚN</vt:lpstr>
      <vt:lpstr>KONTROLA VYUŽÍVÁNÍ PNP</vt:lpstr>
      <vt:lpstr>ŽÁDOST O ZMĚNU VÝŠE PNP </vt:lpstr>
      <vt:lpstr>Prezentace aplikace PowerPoint</vt:lpstr>
      <vt:lpstr>Prezentace aplikace PowerPoint</vt:lpstr>
      <vt:lpstr>DALŠÍ MOŽNOSTI ZAŽÁDÁNÍ - PŘÍSPĚVKY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Příspěvek na péči</dc:title>
  <dc:creator>Jarmila</dc:creator>
  <cp:lastModifiedBy>Jarmila</cp:lastModifiedBy>
  <cp:revision>10</cp:revision>
  <dcterms:created xsi:type="dcterms:W3CDTF">2024-02-03T15:26:29Z</dcterms:created>
  <dcterms:modified xsi:type="dcterms:W3CDTF">2024-02-05T05:41:05Z</dcterms:modified>
</cp:coreProperties>
</file>